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handoutMasterIdLst>
    <p:handoutMasterId r:id="rId17"/>
  </p:handoutMasterIdLst>
  <p:sldIdLst>
    <p:sldId id="256" r:id="rId2"/>
    <p:sldId id="257" r:id="rId3"/>
    <p:sldId id="258" r:id="rId4"/>
    <p:sldId id="325" r:id="rId5"/>
    <p:sldId id="381" r:id="rId6"/>
    <p:sldId id="382" r:id="rId7"/>
    <p:sldId id="326" r:id="rId8"/>
    <p:sldId id="327" r:id="rId9"/>
    <p:sldId id="329" r:id="rId10"/>
    <p:sldId id="383" r:id="rId11"/>
    <p:sldId id="384" r:id="rId12"/>
    <p:sldId id="385" r:id="rId13"/>
    <p:sldId id="379" r:id="rId14"/>
    <p:sldId id="380"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9" autoAdjust="0"/>
    <p:restoredTop sz="81739" autoAdjust="0"/>
  </p:normalViewPr>
  <p:slideViewPr>
    <p:cSldViewPr>
      <p:cViewPr varScale="1">
        <p:scale>
          <a:sx n="83" d="100"/>
          <a:sy n="83" d="100"/>
        </p:scale>
        <p:origin x="-1080"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39768E-39A6-4FA9-A4B1-F5CD4CB6EEAE}" type="doc">
      <dgm:prSet loTypeId="urn:microsoft.com/office/officeart/2005/8/layout/arrow2" loCatId="process" qsTypeId="urn:microsoft.com/office/officeart/2005/8/quickstyle/simple1" qsCatId="simple" csTypeId="urn:microsoft.com/office/officeart/2005/8/colors/accent1_2" csCatId="accent1" phldr="1"/>
      <dgm:spPr/>
    </dgm:pt>
    <dgm:pt modelId="{18A232E2-9330-45BA-8F3D-94B65CEB4C6E}">
      <dgm:prSet phldrT="[Text]" custT="1"/>
      <dgm:spPr/>
      <dgm:t>
        <a:bodyPr/>
        <a:lstStyle/>
        <a:p>
          <a:pPr algn="ctr"/>
          <a:r>
            <a:rPr lang="en-US" sz="3200" dirty="0" smtClean="0"/>
            <a:t>Universal</a:t>
          </a:r>
          <a:endParaRPr lang="en-US" sz="3200" dirty="0"/>
        </a:p>
      </dgm:t>
    </dgm:pt>
    <dgm:pt modelId="{2F4A1E04-5D2B-4792-BBEF-41391C61F16F}" type="parTrans" cxnId="{74A68F44-20A8-4AB5-8443-C9992E378513}">
      <dgm:prSet/>
      <dgm:spPr/>
      <dgm:t>
        <a:bodyPr/>
        <a:lstStyle/>
        <a:p>
          <a:endParaRPr lang="en-US" sz="1600"/>
        </a:p>
      </dgm:t>
    </dgm:pt>
    <dgm:pt modelId="{90900876-D263-4D27-9390-F2D23E76F6C1}" type="sibTrans" cxnId="{74A68F44-20A8-4AB5-8443-C9992E378513}">
      <dgm:prSet/>
      <dgm:spPr/>
      <dgm:t>
        <a:bodyPr/>
        <a:lstStyle/>
        <a:p>
          <a:endParaRPr lang="en-US" sz="1600"/>
        </a:p>
      </dgm:t>
    </dgm:pt>
    <dgm:pt modelId="{636B6905-8B07-4A8A-9920-CB8277CBCEC8}">
      <dgm:prSet phldrT="[Text]" custT="1"/>
      <dgm:spPr/>
      <dgm:t>
        <a:bodyPr/>
        <a:lstStyle/>
        <a:p>
          <a:pPr algn="ctr"/>
          <a:r>
            <a:rPr lang="en-US" sz="3200" dirty="0" smtClean="0"/>
            <a:t>Targeted</a:t>
          </a:r>
          <a:endParaRPr lang="en-US" sz="3200" dirty="0"/>
        </a:p>
      </dgm:t>
    </dgm:pt>
    <dgm:pt modelId="{1F4EB6FC-6070-47DA-9E35-F176490CE62F}" type="parTrans" cxnId="{236C4353-A200-48EB-89CB-BD45285A3F41}">
      <dgm:prSet/>
      <dgm:spPr/>
      <dgm:t>
        <a:bodyPr/>
        <a:lstStyle/>
        <a:p>
          <a:endParaRPr lang="en-US" sz="1600"/>
        </a:p>
      </dgm:t>
    </dgm:pt>
    <dgm:pt modelId="{465F3017-FBCE-4CE5-8C7F-08B964924BB3}" type="sibTrans" cxnId="{236C4353-A200-48EB-89CB-BD45285A3F41}">
      <dgm:prSet/>
      <dgm:spPr/>
      <dgm:t>
        <a:bodyPr/>
        <a:lstStyle/>
        <a:p>
          <a:endParaRPr lang="en-US" sz="1600"/>
        </a:p>
      </dgm:t>
    </dgm:pt>
    <dgm:pt modelId="{B60BBE5F-A665-46F2-B919-1153C04CBD02}">
      <dgm:prSet phldrT="[Text]" custT="1"/>
      <dgm:spPr/>
      <dgm:t>
        <a:bodyPr/>
        <a:lstStyle/>
        <a:p>
          <a:pPr algn="ctr"/>
          <a:r>
            <a:rPr lang="en-US" sz="3200" dirty="0" smtClean="0"/>
            <a:t>Intensive</a:t>
          </a:r>
          <a:endParaRPr lang="en-US" sz="3200" dirty="0"/>
        </a:p>
      </dgm:t>
    </dgm:pt>
    <dgm:pt modelId="{28C11DF1-E077-4BD6-8C00-84F9E2513899}" type="parTrans" cxnId="{AC3544F8-F557-4E2E-AD61-E1C71E59215A}">
      <dgm:prSet/>
      <dgm:spPr/>
      <dgm:t>
        <a:bodyPr/>
        <a:lstStyle/>
        <a:p>
          <a:endParaRPr lang="en-US" sz="1600"/>
        </a:p>
      </dgm:t>
    </dgm:pt>
    <dgm:pt modelId="{438A6466-CB0A-45CD-849A-77563B0BD182}" type="sibTrans" cxnId="{AC3544F8-F557-4E2E-AD61-E1C71E59215A}">
      <dgm:prSet/>
      <dgm:spPr/>
      <dgm:t>
        <a:bodyPr/>
        <a:lstStyle/>
        <a:p>
          <a:endParaRPr lang="en-US" sz="1600"/>
        </a:p>
      </dgm:t>
    </dgm:pt>
    <dgm:pt modelId="{C418DCAE-306E-4AF7-A07C-93313C08AC51}" type="pres">
      <dgm:prSet presAssocID="{7A39768E-39A6-4FA9-A4B1-F5CD4CB6EEAE}" presName="arrowDiagram" presStyleCnt="0">
        <dgm:presLayoutVars>
          <dgm:chMax val="5"/>
          <dgm:dir/>
          <dgm:resizeHandles val="exact"/>
        </dgm:presLayoutVars>
      </dgm:prSet>
      <dgm:spPr/>
    </dgm:pt>
    <dgm:pt modelId="{71BCD42B-AD35-4119-8173-705E9B203F4E}" type="pres">
      <dgm:prSet presAssocID="{7A39768E-39A6-4FA9-A4B1-F5CD4CB6EEAE}" presName="arrow" presStyleLbl="bgShp" presStyleIdx="0" presStyleCnt="1" custAng="20026820" custScaleY="136097" custLinFactNeighborY="-14377"/>
      <dgm:spPr>
        <a:gradFill rotWithShape="0">
          <a:gsLst>
            <a:gs pos="0">
              <a:srgbClr val="CC0000"/>
            </a:gs>
            <a:gs pos="18000">
              <a:srgbClr val="FFFF99"/>
            </a:gs>
            <a:gs pos="50000">
              <a:srgbClr val="66FF33"/>
            </a:gs>
            <a:gs pos="65000">
              <a:srgbClr val="33CC33"/>
            </a:gs>
            <a:gs pos="82000">
              <a:srgbClr val="009900"/>
            </a:gs>
          </a:gsLst>
          <a:lin ang="5400000" scaled="0"/>
        </a:gradFill>
        <a:effectLst>
          <a:innerShdw blurRad="393700" dist="279400">
            <a:srgbClr val="00B050"/>
          </a:innerShdw>
        </a:effectLst>
      </dgm:spPr>
    </dgm:pt>
    <dgm:pt modelId="{1DC85ACA-369C-4434-B04E-417D8B11B123}" type="pres">
      <dgm:prSet presAssocID="{7A39768E-39A6-4FA9-A4B1-F5CD4CB6EEAE}" presName="arrowDiagram3" presStyleCnt="0"/>
      <dgm:spPr/>
    </dgm:pt>
    <dgm:pt modelId="{7A58CA06-7CF4-4880-8AFF-C27C46361B7A}" type="pres">
      <dgm:prSet presAssocID="{18A232E2-9330-45BA-8F3D-94B65CEB4C6E}" presName="bullet3a" presStyleLbl="node1" presStyleIdx="0" presStyleCnt="3" custScaleX="326242" custScaleY="326244" custLinFactX="103393" custLinFactY="573634" custLinFactNeighborX="200000" custLinFactNeighborY="600000"/>
      <dgm:spPr>
        <a:noFill/>
        <a:ln>
          <a:noFill/>
        </a:ln>
      </dgm:spPr>
    </dgm:pt>
    <dgm:pt modelId="{CBF801E5-F605-4B6B-AD44-734A83015E31}" type="pres">
      <dgm:prSet presAssocID="{18A232E2-9330-45BA-8F3D-94B65CEB4C6E}" presName="textBox3a" presStyleLbl="revTx" presStyleIdx="0" presStyleCnt="3" custScaleX="217016" custScaleY="68260" custLinFactNeighborX="22949" custLinFactNeighborY="87736">
        <dgm:presLayoutVars>
          <dgm:bulletEnabled val="1"/>
        </dgm:presLayoutVars>
      </dgm:prSet>
      <dgm:spPr/>
      <dgm:t>
        <a:bodyPr/>
        <a:lstStyle/>
        <a:p>
          <a:endParaRPr lang="en-US"/>
        </a:p>
      </dgm:t>
    </dgm:pt>
    <dgm:pt modelId="{486B20C5-91A5-4C36-8053-3B9ACF3D938D}" type="pres">
      <dgm:prSet presAssocID="{636B6905-8B07-4A8A-9920-CB8277CBCEC8}" presName="bullet3b" presStyleLbl="node1" presStyleIdx="1" presStyleCnt="3" custLinFactX="100000" custLinFactY="-100000" custLinFactNeighborX="174030" custLinFactNeighborY="-109595"/>
      <dgm:spPr>
        <a:noFill/>
        <a:ln>
          <a:noFill/>
        </a:ln>
      </dgm:spPr>
    </dgm:pt>
    <dgm:pt modelId="{762E8C8B-CBB3-47CF-BB93-4E34DA5A865B}" type="pres">
      <dgm:prSet presAssocID="{636B6905-8B07-4A8A-9920-CB8277CBCEC8}" presName="textBox3b" presStyleLbl="revTx" presStyleIdx="1" presStyleCnt="3" custScaleX="182476" custScaleY="35842" custLinFactNeighborX="-19287" custLinFactNeighborY="-54177">
        <dgm:presLayoutVars>
          <dgm:bulletEnabled val="1"/>
        </dgm:presLayoutVars>
      </dgm:prSet>
      <dgm:spPr/>
      <dgm:t>
        <a:bodyPr/>
        <a:lstStyle/>
        <a:p>
          <a:endParaRPr lang="en-US"/>
        </a:p>
      </dgm:t>
    </dgm:pt>
    <dgm:pt modelId="{CC2DC6BB-4BD5-444C-A232-89F7B6D9B5AD}" type="pres">
      <dgm:prSet presAssocID="{B60BBE5F-A665-46F2-B919-1153C04CBD02}" presName="bullet3c" presStyleLbl="node1" presStyleIdx="2" presStyleCnt="3" custLinFactX="12896" custLinFactY="-100000" custLinFactNeighborX="100000" custLinFactNeighborY="-186633"/>
      <dgm:spPr>
        <a:noFill/>
        <a:ln>
          <a:noFill/>
        </a:ln>
      </dgm:spPr>
    </dgm:pt>
    <dgm:pt modelId="{D6BFCB8B-9EFA-490C-AAD3-ED7928DE275A}" type="pres">
      <dgm:prSet presAssocID="{B60BBE5F-A665-46F2-B919-1153C04CBD02}" presName="textBox3c" presStyleLbl="revTx" presStyleIdx="2" presStyleCnt="3" custScaleX="185784" custScaleY="21879" custLinFactY="-18776" custLinFactNeighborX="-81005" custLinFactNeighborY="-100000">
        <dgm:presLayoutVars>
          <dgm:bulletEnabled val="1"/>
        </dgm:presLayoutVars>
      </dgm:prSet>
      <dgm:spPr/>
      <dgm:t>
        <a:bodyPr/>
        <a:lstStyle/>
        <a:p>
          <a:endParaRPr lang="en-US"/>
        </a:p>
      </dgm:t>
    </dgm:pt>
  </dgm:ptLst>
  <dgm:cxnLst>
    <dgm:cxn modelId="{2E947A79-9BF2-4D9B-A017-570973504F55}" type="presOf" srcId="{18A232E2-9330-45BA-8F3D-94B65CEB4C6E}" destId="{CBF801E5-F605-4B6B-AD44-734A83015E31}" srcOrd="0" destOrd="0" presId="urn:microsoft.com/office/officeart/2005/8/layout/arrow2"/>
    <dgm:cxn modelId="{AC3544F8-F557-4E2E-AD61-E1C71E59215A}" srcId="{7A39768E-39A6-4FA9-A4B1-F5CD4CB6EEAE}" destId="{B60BBE5F-A665-46F2-B919-1153C04CBD02}" srcOrd="2" destOrd="0" parTransId="{28C11DF1-E077-4BD6-8C00-84F9E2513899}" sibTransId="{438A6466-CB0A-45CD-849A-77563B0BD182}"/>
    <dgm:cxn modelId="{DADF4280-BFEA-4AF0-B4A5-66AE9106D54F}" type="presOf" srcId="{636B6905-8B07-4A8A-9920-CB8277CBCEC8}" destId="{762E8C8B-CBB3-47CF-BB93-4E34DA5A865B}" srcOrd="0" destOrd="0" presId="urn:microsoft.com/office/officeart/2005/8/layout/arrow2"/>
    <dgm:cxn modelId="{8A9DB49A-3EB6-4808-83FB-744BE77474B3}" type="presOf" srcId="{B60BBE5F-A665-46F2-B919-1153C04CBD02}" destId="{D6BFCB8B-9EFA-490C-AAD3-ED7928DE275A}" srcOrd="0" destOrd="0" presId="urn:microsoft.com/office/officeart/2005/8/layout/arrow2"/>
    <dgm:cxn modelId="{CA40C585-B7DF-49D8-A62B-0365B5E2E748}" type="presOf" srcId="{7A39768E-39A6-4FA9-A4B1-F5CD4CB6EEAE}" destId="{C418DCAE-306E-4AF7-A07C-93313C08AC51}" srcOrd="0" destOrd="0" presId="urn:microsoft.com/office/officeart/2005/8/layout/arrow2"/>
    <dgm:cxn modelId="{236C4353-A200-48EB-89CB-BD45285A3F41}" srcId="{7A39768E-39A6-4FA9-A4B1-F5CD4CB6EEAE}" destId="{636B6905-8B07-4A8A-9920-CB8277CBCEC8}" srcOrd="1" destOrd="0" parTransId="{1F4EB6FC-6070-47DA-9E35-F176490CE62F}" sibTransId="{465F3017-FBCE-4CE5-8C7F-08B964924BB3}"/>
    <dgm:cxn modelId="{74A68F44-20A8-4AB5-8443-C9992E378513}" srcId="{7A39768E-39A6-4FA9-A4B1-F5CD4CB6EEAE}" destId="{18A232E2-9330-45BA-8F3D-94B65CEB4C6E}" srcOrd="0" destOrd="0" parTransId="{2F4A1E04-5D2B-4792-BBEF-41391C61F16F}" sibTransId="{90900876-D263-4D27-9390-F2D23E76F6C1}"/>
    <dgm:cxn modelId="{0EDC6259-7695-485A-9B86-145D01CBC8B4}" type="presParOf" srcId="{C418DCAE-306E-4AF7-A07C-93313C08AC51}" destId="{71BCD42B-AD35-4119-8173-705E9B203F4E}" srcOrd="0" destOrd="0" presId="urn:microsoft.com/office/officeart/2005/8/layout/arrow2"/>
    <dgm:cxn modelId="{FD5BA0B7-90AF-4CCC-808A-D0AD67CB30F0}" type="presParOf" srcId="{C418DCAE-306E-4AF7-A07C-93313C08AC51}" destId="{1DC85ACA-369C-4434-B04E-417D8B11B123}" srcOrd="1" destOrd="0" presId="urn:microsoft.com/office/officeart/2005/8/layout/arrow2"/>
    <dgm:cxn modelId="{B0500CD4-464E-44B1-98B0-9987CA775F21}" type="presParOf" srcId="{1DC85ACA-369C-4434-B04E-417D8B11B123}" destId="{7A58CA06-7CF4-4880-8AFF-C27C46361B7A}" srcOrd="0" destOrd="0" presId="urn:microsoft.com/office/officeart/2005/8/layout/arrow2"/>
    <dgm:cxn modelId="{B76FC49B-2379-40C7-B7F5-F4BC9A59FDA3}" type="presParOf" srcId="{1DC85ACA-369C-4434-B04E-417D8B11B123}" destId="{CBF801E5-F605-4B6B-AD44-734A83015E31}" srcOrd="1" destOrd="0" presId="urn:microsoft.com/office/officeart/2005/8/layout/arrow2"/>
    <dgm:cxn modelId="{2FEE7127-A104-4085-A259-4A2C949708CD}" type="presParOf" srcId="{1DC85ACA-369C-4434-B04E-417D8B11B123}" destId="{486B20C5-91A5-4C36-8053-3B9ACF3D938D}" srcOrd="2" destOrd="0" presId="urn:microsoft.com/office/officeart/2005/8/layout/arrow2"/>
    <dgm:cxn modelId="{993C9DD3-2B28-40BA-849F-97BDE24D54E7}" type="presParOf" srcId="{1DC85ACA-369C-4434-B04E-417D8B11B123}" destId="{762E8C8B-CBB3-47CF-BB93-4E34DA5A865B}" srcOrd="3" destOrd="0" presId="urn:microsoft.com/office/officeart/2005/8/layout/arrow2"/>
    <dgm:cxn modelId="{7F54B030-C0F9-4E11-BB2B-038BE04538C2}" type="presParOf" srcId="{1DC85ACA-369C-4434-B04E-417D8B11B123}" destId="{CC2DC6BB-4BD5-444C-A232-89F7B6D9B5AD}" srcOrd="4" destOrd="0" presId="urn:microsoft.com/office/officeart/2005/8/layout/arrow2"/>
    <dgm:cxn modelId="{E043DDF8-D800-4707-B522-8E26B7546116}" type="presParOf" srcId="{1DC85ACA-369C-4434-B04E-417D8B11B123}" destId="{D6BFCB8B-9EFA-490C-AAD3-ED7928DE275A}" srcOrd="5" destOrd="0" presId="urn:microsoft.com/office/officeart/2005/8/layout/arrow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667206-0CAC-458F-9CCD-BA8A1519BF9F}" type="doc">
      <dgm:prSet loTypeId="urn:microsoft.com/office/officeart/2005/8/layout/pyramid1" loCatId="pyramid" qsTypeId="urn:microsoft.com/office/officeart/2005/8/quickstyle/simple1" qsCatId="simple" csTypeId="urn:microsoft.com/office/officeart/2005/8/colors/accent1_2" csCatId="accent1" phldr="1"/>
      <dgm:spPr/>
    </dgm:pt>
    <dgm:pt modelId="{9F73118C-7063-4DA4-90AF-5FC5BCCFE1C2}">
      <dgm:prSet phldrT="[Text]" custT="1"/>
      <dgm:spPr/>
      <dgm:t>
        <a:bodyPr/>
        <a:lstStyle/>
        <a:p>
          <a:endParaRPr lang="en-US" sz="2000" dirty="0"/>
        </a:p>
      </dgm:t>
    </dgm:pt>
    <dgm:pt modelId="{DB5106EC-0EAD-43DF-919C-A28D222D3413}" type="parTrans" cxnId="{9B28C74F-0D36-4069-B604-0EAF1E515BC6}">
      <dgm:prSet/>
      <dgm:spPr/>
      <dgm:t>
        <a:bodyPr/>
        <a:lstStyle/>
        <a:p>
          <a:endParaRPr lang="en-US" sz="1200"/>
        </a:p>
      </dgm:t>
    </dgm:pt>
    <dgm:pt modelId="{9D96B071-345F-4C9A-B206-73D4302C9BEB}" type="sibTrans" cxnId="{9B28C74F-0D36-4069-B604-0EAF1E515BC6}">
      <dgm:prSet/>
      <dgm:spPr/>
      <dgm:t>
        <a:bodyPr/>
        <a:lstStyle/>
        <a:p>
          <a:endParaRPr lang="en-US" sz="1200"/>
        </a:p>
      </dgm:t>
    </dgm:pt>
    <dgm:pt modelId="{3185D1B9-38E9-4A9D-A15C-ECC90829B020}">
      <dgm:prSet phldrT="[Text]" custT="1"/>
      <dgm:spPr/>
      <dgm:t>
        <a:bodyPr/>
        <a:lstStyle/>
        <a:p>
          <a:endParaRPr lang="en-US" sz="2000" dirty="0"/>
        </a:p>
      </dgm:t>
    </dgm:pt>
    <dgm:pt modelId="{764CAEC8-A059-47B3-9529-0C88D706EBD8}" type="parTrans" cxnId="{99EF5538-2A1C-42A8-BE02-5E57D481C172}">
      <dgm:prSet/>
      <dgm:spPr/>
      <dgm:t>
        <a:bodyPr/>
        <a:lstStyle/>
        <a:p>
          <a:endParaRPr lang="en-US" sz="1200"/>
        </a:p>
      </dgm:t>
    </dgm:pt>
    <dgm:pt modelId="{87A285BE-E3D3-4835-9D3E-6B3E055BFAF4}" type="sibTrans" cxnId="{99EF5538-2A1C-42A8-BE02-5E57D481C172}">
      <dgm:prSet/>
      <dgm:spPr/>
      <dgm:t>
        <a:bodyPr/>
        <a:lstStyle/>
        <a:p>
          <a:endParaRPr lang="en-US" sz="1200"/>
        </a:p>
      </dgm:t>
    </dgm:pt>
    <dgm:pt modelId="{40A5A00E-6745-445A-B502-7281F9DFCF41}">
      <dgm:prSet phldrT="[Text]" custT="1"/>
      <dgm:spPr/>
      <dgm:t>
        <a:bodyPr/>
        <a:lstStyle/>
        <a:p>
          <a:pPr algn="l"/>
          <a:endParaRPr lang="en-US" sz="2000" dirty="0"/>
        </a:p>
      </dgm:t>
    </dgm:pt>
    <dgm:pt modelId="{7729F885-6DD9-4E63-85EA-70AA054D12A9}" type="parTrans" cxnId="{E224A128-CA94-45E4-ABD9-73E862F0803A}">
      <dgm:prSet/>
      <dgm:spPr/>
      <dgm:t>
        <a:bodyPr/>
        <a:lstStyle/>
        <a:p>
          <a:endParaRPr lang="en-US" sz="1200"/>
        </a:p>
      </dgm:t>
    </dgm:pt>
    <dgm:pt modelId="{CCF52C4F-4151-4B79-84AB-DA15759EA92A}" type="sibTrans" cxnId="{E224A128-CA94-45E4-ABD9-73E862F0803A}">
      <dgm:prSet/>
      <dgm:spPr/>
      <dgm:t>
        <a:bodyPr/>
        <a:lstStyle/>
        <a:p>
          <a:endParaRPr lang="en-US" sz="1200"/>
        </a:p>
      </dgm:t>
    </dgm:pt>
    <dgm:pt modelId="{34988DF8-9FB8-4320-BD6F-16A4667805B5}" type="pres">
      <dgm:prSet presAssocID="{C2667206-0CAC-458F-9CCD-BA8A1519BF9F}" presName="Name0" presStyleCnt="0">
        <dgm:presLayoutVars>
          <dgm:dir/>
          <dgm:animLvl val="lvl"/>
          <dgm:resizeHandles val="exact"/>
        </dgm:presLayoutVars>
      </dgm:prSet>
      <dgm:spPr/>
    </dgm:pt>
    <dgm:pt modelId="{637F0C93-72CD-4E3A-B051-76E7CA9FC355}" type="pres">
      <dgm:prSet presAssocID="{9F73118C-7063-4DA4-90AF-5FC5BCCFE1C2}" presName="Name8" presStyleCnt="0"/>
      <dgm:spPr/>
    </dgm:pt>
    <dgm:pt modelId="{58F4F278-147C-4872-9BAF-3C8752424558}" type="pres">
      <dgm:prSet presAssocID="{9F73118C-7063-4DA4-90AF-5FC5BCCFE1C2}" presName="level" presStyleLbl="node1" presStyleIdx="0" presStyleCnt="3">
        <dgm:presLayoutVars>
          <dgm:chMax val="1"/>
          <dgm:bulletEnabled val="1"/>
        </dgm:presLayoutVars>
      </dgm:prSet>
      <dgm:spPr/>
      <dgm:t>
        <a:bodyPr/>
        <a:lstStyle/>
        <a:p>
          <a:endParaRPr lang="en-US"/>
        </a:p>
      </dgm:t>
    </dgm:pt>
    <dgm:pt modelId="{F257EA9D-71B1-4414-BC42-C4D7DAFD7F8C}" type="pres">
      <dgm:prSet presAssocID="{9F73118C-7063-4DA4-90AF-5FC5BCCFE1C2}" presName="levelTx" presStyleLbl="revTx" presStyleIdx="0" presStyleCnt="0">
        <dgm:presLayoutVars>
          <dgm:chMax val="1"/>
          <dgm:bulletEnabled val="1"/>
        </dgm:presLayoutVars>
      </dgm:prSet>
      <dgm:spPr/>
      <dgm:t>
        <a:bodyPr/>
        <a:lstStyle/>
        <a:p>
          <a:endParaRPr lang="en-US"/>
        </a:p>
      </dgm:t>
    </dgm:pt>
    <dgm:pt modelId="{436DBC97-6A6D-4BF1-AF81-344E2A3CA3B0}" type="pres">
      <dgm:prSet presAssocID="{3185D1B9-38E9-4A9D-A15C-ECC90829B020}" presName="Name8" presStyleCnt="0"/>
      <dgm:spPr/>
    </dgm:pt>
    <dgm:pt modelId="{0D621301-FF9F-4A60-A959-DA9DA32E82C2}" type="pres">
      <dgm:prSet presAssocID="{3185D1B9-38E9-4A9D-A15C-ECC90829B020}" presName="level" presStyleLbl="node1" presStyleIdx="1" presStyleCnt="3" custScaleY="67857">
        <dgm:presLayoutVars>
          <dgm:chMax val="1"/>
          <dgm:bulletEnabled val="1"/>
        </dgm:presLayoutVars>
      </dgm:prSet>
      <dgm:spPr/>
      <dgm:t>
        <a:bodyPr/>
        <a:lstStyle/>
        <a:p>
          <a:endParaRPr lang="en-US"/>
        </a:p>
      </dgm:t>
    </dgm:pt>
    <dgm:pt modelId="{6A207C1A-2620-4299-BDC5-1B608F332A79}" type="pres">
      <dgm:prSet presAssocID="{3185D1B9-38E9-4A9D-A15C-ECC90829B020}" presName="levelTx" presStyleLbl="revTx" presStyleIdx="0" presStyleCnt="0">
        <dgm:presLayoutVars>
          <dgm:chMax val="1"/>
          <dgm:bulletEnabled val="1"/>
        </dgm:presLayoutVars>
      </dgm:prSet>
      <dgm:spPr/>
      <dgm:t>
        <a:bodyPr/>
        <a:lstStyle/>
        <a:p>
          <a:endParaRPr lang="en-US"/>
        </a:p>
      </dgm:t>
    </dgm:pt>
    <dgm:pt modelId="{F4362FE5-6D49-4A03-B80A-49357B0D7C5C}" type="pres">
      <dgm:prSet presAssocID="{40A5A00E-6745-445A-B502-7281F9DFCF41}" presName="Name8" presStyleCnt="0"/>
      <dgm:spPr/>
    </dgm:pt>
    <dgm:pt modelId="{3EE711E5-3C2D-4B29-9D09-3BD11188A762}" type="pres">
      <dgm:prSet presAssocID="{40A5A00E-6745-445A-B502-7281F9DFCF41}" presName="level" presStyleLbl="node1" presStyleIdx="2" presStyleCnt="3" custScaleY="61039">
        <dgm:presLayoutVars>
          <dgm:chMax val="1"/>
          <dgm:bulletEnabled val="1"/>
        </dgm:presLayoutVars>
      </dgm:prSet>
      <dgm:spPr/>
      <dgm:t>
        <a:bodyPr/>
        <a:lstStyle/>
        <a:p>
          <a:endParaRPr lang="en-US"/>
        </a:p>
      </dgm:t>
    </dgm:pt>
    <dgm:pt modelId="{DE67C57C-F857-4CDB-AB70-401E7D3D0C25}" type="pres">
      <dgm:prSet presAssocID="{40A5A00E-6745-445A-B502-7281F9DFCF41}" presName="levelTx" presStyleLbl="revTx" presStyleIdx="0" presStyleCnt="0">
        <dgm:presLayoutVars>
          <dgm:chMax val="1"/>
          <dgm:bulletEnabled val="1"/>
        </dgm:presLayoutVars>
      </dgm:prSet>
      <dgm:spPr/>
      <dgm:t>
        <a:bodyPr/>
        <a:lstStyle/>
        <a:p>
          <a:endParaRPr lang="en-US"/>
        </a:p>
      </dgm:t>
    </dgm:pt>
  </dgm:ptLst>
  <dgm:cxnLst>
    <dgm:cxn modelId="{0A1B93C4-443E-4E34-BD4E-4C75093137A0}" type="presOf" srcId="{3185D1B9-38E9-4A9D-A15C-ECC90829B020}" destId="{6A207C1A-2620-4299-BDC5-1B608F332A79}" srcOrd="1" destOrd="0" presId="urn:microsoft.com/office/officeart/2005/8/layout/pyramid1"/>
    <dgm:cxn modelId="{9B28C74F-0D36-4069-B604-0EAF1E515BC6}" srcId="{C2667206-0CAC-458F-9CCD-BA8A1519BF9F}" destId="{9F73118C-7063-4DA4-90AF-5FC5BCCFE1C2}" srcOrd="0" destOrd="0" parTransId="{DB5106EC-0EAD-43DF-919C-A28D222D3413}" sibTransId="{9D96B071-345F-4C9A-B206-73D4302C9BEB}"/>
    <dgm:cxn modelId="{36A21FA5-C3DA-46BC-BEFC-DC486D097697}" type="presOf" srcId="{C2667206-0CAC-458F-9CCD-BA8A1519BF9F}" destId="{34988DF8-9FB8-4320-BD6F-16A4667805B5}" srcOrd="0" destOrd="0" presId="urn:microsoft.com/office/officeart/2005/8/layout/pyramid1"/>
    <dgm:cxn modelId="{E224A128-CA94-45E4-ABD9-73E862F0803A}" srcId="{C2667206-0CAC-458F-9CCD-BA8A1519BF9F}" destId="{40A5A00E-6745-445A-B502-7281F9DFCF41}" srcOrd="2" destOrd="0" parTransId="{7729F885-6DD9-4E63-85EA-70AA054D12A9}" sibTransId="{CCF52C4F-4151-4B79-84AB-DA15759EA92A}"/>
    <dgm:cxn modelId="{E342C129-650A-4E61-87B2-48106EA5DD1D}" type="presOf" srcId="{9F73118C-7063-4DA4-90AF-5FC5BCCFE1C2}" destId="{58F4F278-147C-4872-9BAF-3C8752424558}" srcOrd="0" destOrd="0" presId="urn:microsoft.com/office/officeart/2005/8/layout/pyramid1"/>
    <dgm:cxn modelId="{FD144133-35ED-4476-A8A6-1EC8F465F31C}" type="presOf" srcId="{40A5A00E-6745-445A-B502-7281F9DFCF41}" destId="{3EE711E5-3C2D-4B29-9D09-3BD11188A762}" srcOrd="0" destOrd="0" presId="urn:microsoft.com/office/officeart/2005/8/layout/pyramid1"/>
    <dgm:cxn modelId="{67864591-DC8E-46DD-9BB7-61B2B4754574}" type="presOf" srcId="{3185D1B9-38E9-4A9D-A15C-ECC90829B020}" destId="{0D621301-FF9F-4A60-A959-DA9DA32E82C2}" srcOrd="0" destOrd="0" presId="urn:microsoft.com/office/officeart/2005/8/layout/pyramid1"/>
    <dgm:cxn modelId="{99EF5538-2A1C-42A8-BE02-5E57D481C172}" srcId="{C2667206-0CAC-458F-9CCD-BA8A1519BF9F}" destId="{3185D1B9-38E9-4A9D-A15C-ECC90829B020}" srcOrd="1" destOrd="0" parTransId="{764CAEC8-A059-47B3-9529-0C88D706EBD8}" sibTransId="{87A285BE-E3D3-4835-9D3E-6B3E055BFAF4}"/>
    <dgm:cxn modelId="{51125312-AF8C-4CD3-9CDE-14421560D475}" type="presOf" srcId="{40A5A00E-6745-445A-B502-7281F9DFCF41}" destId="{DE67C57C-F857-4CDB-AB70-401E7D3D0C25}" srcOrd="1" destOrd="0" presId="urn:microsoft.com/office/officeart/2005/8/layout/pyramid1"/>
    <dgm:cxn modelId="{760A5F5F-7CE0-4837-A047-C0ABF86C9FEA}" type="presOf" srcId="{9F73118C-7063-4DA4-90AF-5FC5BCCFE1C2}" destId="{F257EA9D-71B1-4414-BC42-C4D7DAFD7F8C}" srcOrd="1" destOrd="0" presId="urn:microsoft.com/office/officeart/2005/8/layout/pyramid1"/>
    <dgm:cxn modelId="{9A29D037-2CFA-4274-96BD-691FA2456193}" type="presParOf" srcId="{34988DF8-9FB8-4320-BD6F-16A4667805B5}" destId="{637F0C93-72CD-4E3A-B051-76E7CA9FC355}" srcOrd="0" destOrd="0" presId="urn:microsoft.com/office/officeart/2005/8/layout/pyramid1"/>
    <dgm:cxn modelId="{011FE8A8-653C-4F1E-B3C2-013865558A97}" type="presParOf" srcId="{637F0C93-72CD-4E3A-B051-76E7CA9FC355}" destId="{58F4F278-147C-4872-9BAF-3C8752424558}" srcOrd="0" destOrd="0" presId="urn:microsoft.com/office/officeart/2005/8/layout/pyramid1"/>
    <dgm:cxn modelId="{ABF27B95-3941-4848-8E84-5A21B60F7A9E}" type="presParOf" srcId="{637F0C93-72CD-4E3A-B051-76E7CA9FC355}" destId="{F257EA9D-71B1-4414-BC42-C4D7DAFD7F8C}" srcOrd="1" destOrd="0" presId="urn:microsoft.com/office/officeart/2005/8/layout/pyramid1"/>
    <dgm:cxn modelId="{7C530282-7491-481D-BE43-F9E1B2E93BC6}" type="presParOf" srcId="{34988DF8-9FB8-4320-BD6F-16A4667805B5}" destId="{436DBC97-6A6D-4BF1-AF81-344E2A3CA3B0}" srcOrd="1" destOrd="0" presId="urn:microsoft.com/office/officeart/2005/8/layout/pyramid1"/>
    <dgm:cxn modelId="{A5B7EFBD-BFB7-4CDD-B8B1-D6A8FEBD38F4}" type="presParOf" srcId="{436DBC97-6A6D-4BF1-AF81-344E2A3CA3B0}" destId="{0D621301-FF9F-4A60-A959-DA9DA32E82C2}" srcOrd="0" destOrd="0" presId="urn:microsoft.com/office/officeart/2005/8/layout/pyramid1"/>
    <dgm:cxn modelId="{7588AD71-D8BC-4B3E-A745-FA96E845BBBB}" type="presParOf" srcId="{436DBC97-6A6D-4BF1-AF81-344E2A3CA3B0}" destId="{6A207C1A-2620-4299-BDC5-1B608F332A79}" srcOrd="1" destOrd="0" presId="urn:microsoft.com/office/officeart/2005/8/layout/pyramid1"/>
    <dgm:cxn modelId="{386BDF02-F7C2-4D26-92CA-75D27B25CB55}" type="presParOf" srcId="{34988DF8-9FB8-4320-BD6F-16A4667805B5}" destId="{F4362FE5-6D49-4A03-B80A-49357B0D7C5C}" srcOrd="2" destOrd="0" presId="urn:microsoft.com/office/officeart/2005/8/layout/pyramid1"/>
    <dgm:cxn modelId="{8A4E9338-9F02-40D1-9F79-F142099C6EC5}" type="presParOf" srcId="{F4362FE5-6D49-4A03-B80A-49357B0D7C5C}" destId="{3EE711E5-3C2D-4B29-9D09-3BD11188A762}" srcOrd="0" destOrd="0" presId="urn:microsoft.com/office/officeart/2005/8/layout/pyramid1"/>
    <dgm:cxn modelId="{A6C0A910-4FE4-4E21-A2CD-C071BE96C59B}" type="presParOf" srcId="{F4362FE5-6D49-4A03-B80A-49357B0D7C5C}" destId="{DE67C57C-F857-4CDB-AB70-401E7D3D0C25}" srcOrd="1" destOrd="0" presId="urn:microsoft.com/office/officeart/2005/8/layout/pyramid1"/>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BCD42B-AD35-4119-8173-705E9B203F4E}">
      <dsp:nvSpPr>
        <dsp:cNvPr id="0" name=""/>
        <dsp:cNvSpPr/>
      </dsp:nvSpPr>
      <dsp:spPr>
        <a:xfrm rot="20026820">
          <a:off x="-15732" y="778132"/>
          <a:ext cx="3962400" cy="3370442"/>
        </a:xfrm>
        <a:prstGeom prst="swooshArrow">
          <a:avLst>
            <a:gd name="adj1" fmla="val 25000"/>
            <a:gd name="adj2" fmla="val 25000"/>
          </a:avLst>
        </a:prstGeom>
        <a:gradFill rotWithShape="0">
          <a:gsLst>
            <a:gs pos="0">
              <a:srgbClr val="CC0000"/>
            </a:gs>
            <a:gs pos="18000">
              <a:srgbClr val="FFFF99"/>
            </a:gs>
            <a:gs pos="50000">
              <a:srgbClr val="66FF33"/>
            </a:gs>
            <a:gs pos="65000">
              <a:srgbClr val="33CC33"/>
            </a:gs>
            <a:gs pos="82000">
              <a:srgbClr val="009900"/>
            </a:gs>
          </a:gsLst>
          <a:lin ang="5400000" scaled="0"/>
        </a:gradFill>
        <a:ln>
          <a:noFill/>
        </a:ln>
        <a:effectLst>
          <a:innerShdw blurRad="393700" dist="279400">
            <a:srgbClr val="00B050"/>
          </a:innerShdw>
        </a:effectLst>
      </dsp:spPr>
      <dsp:style>
        <a:lnRef idx="0">
          <a:scrgbClr r="0" g="0" b="0"/>
        </a:lnRef>
        <a:fillRef idx="1">
          <a:scrgbClr r="0" g="0" b="0"/>
        </a:fillRef>
        <a:effectRef idx="0">
          <a:scrgbClr r="0" g="0" b="0"/>
        </a:effectRef>
        <a:fontRef idx="minor"/>
      </dsp:style>
    </dsp:sp>
    <dsp:sp modelId="{7A58CA06-7CF4-4880-8AFF-C27C46361B7A}">
      <dsp:nvSpPr>
        <dsp:cNvPr id="0" name=""/>
        <dsp:cNvSpPr/>
      </dsp:nvSpPr>
      <dsp:spPr>
        <a:xfrm>
          <a:off x="683515" y="4382995"/>
          <a:ext cx="336102" cy="336104"/>
        </a:xfrm>
        <a:prstGeom prst="ellipse">
          <a:avLst/>
        </a:prstGeom>
        <a:no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BF801E5-F605-4B6B-AD44-734A83015E31}">
      <dsp:nvSpPr>
        <dsp:cNvPr id="0" name=""/>
        <dsp:cNvSpPr/>
      </dsp:nvSpPr>
      <dsp:spPr>
        <a:xfrm>
          <a:off x="210709" y="4083458"/>
          <a:ext cx="2003576" cy="48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589" tIns="0" rIns="0" bIns="0" numCol="1" spcCol="1270" anchor="t" anchorCtr="0">
          <a:noAutofit/>
        </a:bodyPr>
        <a:lstStyle/>
        <a:p>
          <a:pPr lvl="0" algn="ctr" defTabSz="1422400">
            <a:lnSpc>
              <a:spcPct val="90000"/>
            </a:lnSpc>
            <a:spcBef>
              <a:spcPct val="0"/>
            </a:spcBef>
            <a:spcAft>
              <a:spcPct val="35000"/>
            </a:spcAft>
          </a:pPr>
          <a:r>
            <a:rPr lang="en-US" sz="3200" kern="1200" dirty="0" smtClean="0"/>
            <a:t>Universal</a:t>
          </a:r>
          <a:endParaRPr lang="en-US" sz="3200" kern="1200" dirty="0"/>
        </a:p>
      </dsp:txBody>
      <dsp:txXfrm>
        <a:off x="210709" y="4083458"/>
        <a:ext cx="2003576" cy="488542"/>
      </dsp:txXfrm>
    </dsp:sp>
    <dsp:sp modelId="{486B20C5-91A5-4C36-8053-3B9ACF3D938D}">
      <dsp:nvSpPr>
        <dsp:cNvPr id="0" name=""/>
        <dsp:cNvSpPr/>
      </dsp:nvSpPr>
      <dsp:spPr>
        <a:xfrm>
          <a:off x="1907197" y="2226982"/>
          <a:ext cx="186232" cy="186232"/>
        </a:xfrm>
        <a:prstGeom prst="ellipse">
          <a:avLst/>
        </a:prstGeom>
        <a:no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2E8C8B-CBB3-47CF-BB93-4E34DA5A865B}">
      <dsp:nvSpPr>
        <dsp:cNvPr id="0" name=""/>
        <dsp:cNvSpPr/>
      </dsp:nvSpPr>
      <dsp:spPr>
        <a:xfrm>
          <a:off x="914401" y="2412726"/>
          <a:ext cx="1735302" cy="482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81" tIns="0" rIns="0" bIns="0" numCol="1" spcCol="1270" anchor="t" anchorCtr="0">
          <a:noAutofit/>
        </a:bodyPr>
        <a:lstStyle/>
        <a:p>
          <a:pPr lvl="0" algn="ctr" defTabSz="1422400">
            <a:lnSpc>
              <a:spcPct val="90000"/>
            </a:lnSpc>
            <a:spcBef>
              <a:spcPct val="0"/>
            </a:spcBef>
            <a:spcAft>
              <a:spcPct val="35000"/>
            </a:spcAft>
          </a:pPr>
          <a:r>
            <a:rPr lang="en-US" sz="3200" kern="1200" dirty="0" smtClean="0"/>
            <a:t>Targeted</a:t>
          </a:r>
          <a:endParaRPr lang="en-US" sz="3200" kern="1200" dirty="0"/>
        </a:p>
      </dsp:txBody>
      <dsp:txXfrm>
        <a:off x="914401" y="2412726"/>
        <a:ext cx="1735302" cy="482869"/>
      </dsp:txXfrm>
    </dsp:sp>
    <dsp:sp modelId="{CC2DC6BB-4BD5-444C-A232-89F7B6D9B5AD}">
      <dsp:nvSpPr>
        <dsp:cNvPr id="0" name=""/>
        <dsp:cNvSpPr/>
      </dsp:nvSpPr>
      <dsp:spPr>
        <a:xfrm>
          <a:off x="2781256" y="1469464"/>
          <a:ext cx="257556" cy="257556"/>
        </a:xfrm>
        <a:prstGeom prst="ellipse">
          <a:avLst/>
        </a:prstGeom>
        <a:no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BFCB8B-9EFA-490C-AAD3-ED7928DE275A}">
      <dsp:nvSpPr>
        <dsp:cNvPr id="0" name=""/>
        <dsp:cNvSpPr/>
      </dsp:nvSpPr>
      <dsp:spPr>
        <a:xfrm>
          <a:off x="1441032" y="964445"/>
          <a:ext cx="1766761" cy="376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474" tIns="0" rIns="0" bIns="0" numCol="1" spcCol="1270" anchor="t" anchorCtr="0">
          <a:noAutofit/>
        </a:bodyPr>
        <a:lstStyle/>
        <a:p>
          <a:pPr lvl="0" algn="ctr" defTabSz="1422400">
            <a:lnSpc>
              <a:spcPct val="90000"/>
            </a:lnSpc>
            <a:spcBef>
              <a:spcPct val="0"/>
            </a:spcBef>
            <a:spcAft>
              <a:spcPct val="35000"/>
            </a:spcAft>
          </a:pPr>
          <a:r>
            <a:rPr lang="en-US" sz="3200" kern="1200" dirty="0" smtClean="0"/>
            <a:t>Intensive</a:t>
          </a:r>
          <a:endParaRPr lang="en-US" sz="3200" kern="1200" dirty="0"/>
        </a:p>
      </dsp:txBody>
      <dsp:txXfrm>
        <a:off x="1441032" y="964445"/>
        <a:ext cx="1766761" cy="37657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F4F278-147C-4872-9BAF-3C8752424558}">
      <dsp:nvSpPr>
        <dsp:cNvPr id="0" name=""/>
        <dsp:cNvSpPr/>
      </dsp:nvSpPr>
      <dsp:spPr>
        <a:xfrm>
          <a:off x="1694935" y="0"/>
          <a:ext cx="2629928" cy="2263735"/>
        </a:xfrm>
        <a:prstGeom prst="trapezoid">
          <a:avLst>
            <a:gd name="adj" fmla="val 5808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1694935" y="0"/>
        <a:ext cx="2629928" cy="2263735"/>
      </dsp:txXfrm>
    </dsp:sp>
    <dsp:sp modelId="{0D621301-FF9F-4A60-A959-DA9DA32E82C2}">
      <dsp:nvSpPr>
        <dsp:cNvPr id="0" name=""/>
        <dsp:cNvSpPr/>
      </dsp:nvSpPr>
      <dsp:spPr>
        <a:xfrm>
          <a:off x="802640" y="2263735"/>
          <a:ext cx="4414518" cy="1536102"/>
        </a:xfrm>
        <a:prstGeom prst="trapezoid">
          <a:avLst>
            <a:gd name="adj" fmla="val 5808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1575181" y="2263735"/>
        <a:ext cx="2869436" cy="1536102"/>
      </dsp:txXfrm>
    </dsp:sp>
    <dsp:sp modelId="{3EE711E5-3C2D-4B29-9D09-3BD11188A762}">
      <dsp:nvSpPr>
        <dsp:cNvPr id="0" name=""/>
        <dsp:cNvSpPr/>
      </dsp:nvSpPr>
      <dsp:spPr>
        <a:xfrm>
          <a:off x="0" y="3799838"/>
          <a:ext cx="6019800" cy="1381761"/>
        </a:xfrm>
        <a:prstGeom prst="trapezoid">
          <a:avLst>
            <a:gd name="adj" fmla="val 58088"/>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endParaRPr lang="en-US" sz="2000" kern="1200" dirty="0"/>
        </a:p>
      </dsp:txBody>
      <dsp:txXfrm>
        <a:off x="1053464" y="3799838"/>
        <a:ext cx="3912870" cy="1381761"/>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70D5A9A6-C1E0-4300-A24C-CC0F040102AD}" type="datetimeFigureOut">
              <a:rPr lang="en-US" smtClean="0"/>
              <a:pPr/>
              <a:t>9/18/2015</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6F896B32-548D-4FDF-981E-ECF1F33B552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B2DD330E-CAF2-4DAF-AB94-53B09F97847F}" type="datetimeFigureOut">
              <a:rPr lang="en-US" smtClean="0"/>
              <a:pPr/>
              <a:t>9/18/2015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8BEDE7E-15B6-41FE-B906-893B24A310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A multi-tiered</a:t>
            </a:r>
            <a:r>
              <a:rPr lang="en-US" baseline="0" dirty="0" smtClean="0"/>
              <a:t> system of support is the component of Response to Intervention that provides a continuum of intervention services for all students. Focus on the second quote – “layers of increasingly intense intervention” and student-specific needs.”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F4A6E1-C46B-4235-8465-6000B9CE4671}"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F4A6E1-C46B-4235-8465-6000B9CE4671}"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might need different levels of support for both academic and behavioral systems. Therefore, students should not be referred to as “Tier 2” or “Tier 3” students. </a:t>
            </a:r>
          </a:p>
          <a:p>
            <a:r>
              <a:rPr lang="en-US" baseline="0" dirty="0" smtClean="0"/>
              <a:t>For example, a student can master the concept of numbers and operations in math, but need more targeted support for fluency in reading (Tier 2). Additionally, the same student could struggle with anger management, which might require intensive support (Tier 3). </a:t>
            </a:r>
            <a:endParaRPr lang="en-US" dirty="0"/>
          </a:p>
        </p:txBody>
      </p:sp>
      <p:sp>
        <p:nvSpPr>
          <p:cNvPr id="4" name="Slide Number Placeholder 3"/>
          <p:cNvSpPr>
            <a:spLocks noGrp="1"/>
          </p:cNvSpPr>
          <p:nvPr>
            <p:ph type="sldNum" sz="quarter" idx="10"/>
          </p:nvPr>
        </p:nvSpPr>
        <p:spPr/>
        <p:txBody>
          <a:bodyPr/>
          <a:lstStyle/>
          <a:p>
            <a:fld id="{98BEDE7E-15B6-41FE-B906-893B24A31002}"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a:t>
            </a:r>
            <a:r>
              <a:rPr lang="en-US" altLang="en-US" baseline="0" dirty="0" smtClean="0"/>
              <a:t> focus is on how different pieces of education interact, rather than problems with the student. </a:t>
            </a: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Calibri" pitchFamily="-1" charset="0"/>
                <a:cs typeface="Arial" charset="0"/>
              </a:defRPr>
            </a:lvl1pPr>
            <a:lvl2pPr marL="38708544" indent="-38241980" eaLnBrk="0" hangingPunct="0">
              <a:defRPr sz="2400">
                <a:solidFill>
                  <a:schemeClr val="tx1"/>
                </a:solidFill>
                <a:latin typeface="Calibri" pitchFamily="-1" charset="0"/>
                <a:cs typeface="Arial" charset="0"/>
              </a:defRPr>
            </a:lvl2pPr>
            <a:lvl3pPr eaLnBrk="0" hangingPunct="0">
              <a:defRPr sz="2400">
                <a:solidFill>
                  <a:schemeClr val="tx1"/>
                </a:solidFill>
                <a:latin typeface="Calibri" pitchFamily="-1" charset="0"/>
                <a:cs typeface="Arial" charset="0"/>
              </a:defRPr>
            </a:lvl3pPr>
            <a:lvl4pPr eaLnBrk="0" hangingPunct="0">
              <a:defRPr sz="2400">
                <a:solidFill>
                  <a:schemeClr val="tx1"/>
                </a:solidFill>
                <a:latin typeface="Calibri" pitchFamily="-1" charset="0"/>
                <a:cs typeface="Arial" charset="0"/>
              </a:defRPr>
            </a:lvl4pPr>
            <a:lvl5pPr eaLnBrk="0" hangingPunct="0">
              <a:defRPr sz="2400">
                <a:solidFill>
                  <a:schemeClr val="tx1"/>
                </a:solidFill>
                <a:latin typeface="Calibri" pitchFamily="-1" charset="0"/>
                <a:cs typeface="Arial" charset="0"/>
              </a:defRPr>
            </a:lvl5pPr>
            <a:lvl6pPr marL="466563" eaLnBrk="0" fontAlgn="base" hangingPunct="0">
              <a:spcBef>
                <a:spcPct val="0"/>
              </a:spcBef>
              <a:spcAft>
                <a:spcPct val="0"/>
              </a:spcAft>
              <a:defRPr sz="2400">
                <a:solidFill>
                  <a:schemeClr val="tx1"/>
                </a:solidFill>
                <a:latin typeface="Calibri" pitchFamily="-1" charset="0"/>
                <a:cs typeface="Arial" charset="0"/>
              </a:defRPr>
            </a:lvl6pPr>
            <a:lvl7pPr marL="933126" eaLnBrk="0" fontAlgn="base" hangingPunct="0">
              <a:spcBef>
                <a:spcPct val="0"/>
              </a:spcBef>
              <a:spcAft>
                <a:spcPct val="0"/>
              </a:spcAft>
              <a:defRPr sz="2400">
                <a:solidFill>
                  <a:schemeClr val="tx1"/>
                </a:solidFill>
                <a:latin typeface="Calibri" pitchFamily="-1" charset="0"/>
                <a:cs typeface="Arial" charset="0"/>
              </a:defRPr>
            </a:lvl7pPr>
            <a:lvl8pPr marL="1399690" eaLnBrk="0" fontAlgn="base" hangingPunct="0">
              <a:spcBef>
                <a:spcPct val="0"/>
              </a:spcBef>
              <a:spcAft>
                <a:spcPct val="0"/>
              </a:spcAft>
              <a:defRPr sz="2400">
                <a:solidFill>
                  <a:schemeClr val="tx1"/>
                </a:solidFill>
                <a:latin typeface="Calibri" pitchFamily="-1" charset="0"/>
                <a:cs typeface="Arial" charset="0"/>
              </a:defRPr>
            </a:lvl8pPr>
            <a:lvl9pPr marL="1866253" eaLnBrk="0" fontAlgn="base" hangingPunct="0">
              <a:spcBef>
                <a:spcPct val="0"/>
              </a:spcBef>
              <a:spcAft>
                <a:spcPct val="0"/>
              </a:spcAft>
              <a:defRPr sz="2400">
                <a:solidFill>
                  <a:schemeClr val="tx1"/>
                </a:solidFill>
                <a:latin typeface="Calibri" pitchFamily="-1" charset="0"/>
                <a:cs typeface="Arial" charset="0"/>
              </a:defRPr>
            </a:lvl9pPr>
          </a:lstStyle>
          <a:p>
            <a:pPr eaLnBrk="1" hangingPunct="1"/>
            <a:fld id="{4661AA4B-E013-4F0A-B5F1-50A85434D83D}" type="slidenum">
              <a:rPr lang="en-US" altLang="en-US" sz="1200">
                <a:solidFill>
                  <a:prstClr val="black"/>
                </a:solidFill>
              </a:rPr>
              <a:pPr eaLnBrk="1" hangingPunct="1"/>
              <a:t>14</a:t>
            </a:fld>
            <a:endParaRPr lang="en-US" altLang="en-US" sz="1200"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F80FA830-EEEC-4B97-A115-C341477D4A87}" type="slidenum">
              <a:rPr lang="en-US">
                <a:solidFill>
                  <a:srgbClr val="000000"/>
                </a:solidFill>
              </a:rPr>
              <a:pPr/>
              <a:t>3</a:t>
            </a:fld>
            <a:endParaRPr lang="en-US">
              <a:solidFill>
                <a:srgbClr val="000000"/>
              </a:solidFill>
            </a:endParaRPr>
          </a:p>
        </p:txBody>
      </p:sp>
      <p:sp>
        <p:nvSpPr>
          <p:cNvPr id="58371" name="Rectangle 2"/>
          <p:cNvSpPr>
            <a:spLocks noChangeArrowheads="1"/>
          </p:cNvSpPr>
          <p:nvPr/>
        </p:nvSpPr>
        <p:spPr bwMode="auto">
          <a:xfrm>
            <a:off x="3979758" y="0"/>
            <a:ext cx="3043343" cy="465455"/>
          </a:xfrm>
          <a:prstGeom prst="rect">
            <a:avLst/>
          </a:prstGeom>
          <a:noFill/>
          <a:ln w="12700">
            <a:noFill/>
            <a:miter lim="800000"/>
            <a:headEnd/>
            <a:tailEnd/>
          </a:ln>
        </p:spPr>
        <p:txBody>
          <a:bodyPr wrap="none" lIns="93313" tIns="46657" rIns="93313" bIns="46657" anchor="ctr"/>
          <a:lstStyle/>
          <a:p>
            <a:endParaRPr lang="en-US">
              <a:solidFill>
                <a:srgbClr val="000000"/>
              </a:solidFill>
            </a:endParaRPr>
          </a:p>
        </p:txBody>
      </p:sp>
      <p:sp>
        <p:nvSpPr>
          <p:cNvPr id="58372" name="Rectangle 3"/>
          <p:cNvSpPr>
            <a:spLocks noChangeArrowheads="1"/>
          </p:cNvSpPr>
          <p:nvPr/>
        </p:nvSpPr>
        <p:spPr bwMode="auto">
          <a:xfrm>
            <a:off x="3979758" y="8843645"/>
            <a:ext cx="3043343" cy="465455"/>
          </a:xfrm>
          <a:prstGeom prst="rect">
            <a:avLst/>
          </a:prstGeom>
          <a:noFill/>
          <a:ln w="12700">
            <a:noFill/>
            <a:miter lim="800000"/>
            <a:headEnd/>
            <a:tailEnd/>
          </a:ln>
        </p:spPr>
        <p:txBody>
          <a:bodyPr lIns="92341" tIns="45361" rIns="92341" bIns="45361" anchor="b"/>
          <a:lstStyle/>
          <a:p>
            <a:pPr algn="r" eaLnBrk="0" hangingPunct="0">
              <a:spcBef>
                <a:spcPct val="20000"/>
              </a:spcBef>
              <a:buClr>
                <a:srgbClr val="C0504D"/>
              </a:buClr>
              <a:buFont typeface="Monotype Sorts" pitchFamily="-1" charset="2"/>
              <a:buChar char="y"/>
            </a:pPr>
            <a:r>
              <a:rPr lang="en-US" sz="1200" dirty="0">
                <a:solidFill>
                  <a:srgbClr val="000000"/>
                </a:solidFill>
                <a:latin typeface="Tahoma" pitchFamily="-1" charset="0"/>
              </a:rPr>
              <a:t>20</a:t>
            </a:r>
          </a:p>
        </p:txBody>
      </p:sp>
      <p:sp>
        <p:nvSpPr>
          <p:cNvPr id="58373" name="Rectangle 4"/>
          <p:cNvSpPr>
            <a:spLocks noChangeArrowheads="1"/>
          </p:cNvSpPr>
          <p:nvPr/>
        </p:nvSpPr>
        <p:spPr bwMode="auto">
          <a:xfrm>
            <a:off x="0" y="8843645"/>
            <a:ext cx="3043343" cy="465455"/>
          </a:xfrm>
          <a:prstGeom prst="rect">
            <a:avLst/>
          </a:prstGeom>
          <a:noFill/>
          <a:ln w="12700">
            <a:noFill/>
            <a:miter lim="800000"/>
            <a:headEnd/>
            <a:tailEnd/>
          </a:ln>
        </p:spPr>
        <p:txBody>
          <a:bodyPr wrap="none" lIns="93313" tIns="46657" rIns="93313" bIns="46657" anchor="ctr"/>
          <a:lstStyle/>
          <a:p>
            <a:endParaRPr lang="en-US">
              <a:solidFill>
                <a:srgbClr val="000000"/>
              </a:solidFill>
            </a:endParaRPr>
          </a:p>
        </p:txBody>
      </p:sp>
      <p:sp>
        <p:nvSpPr>
          <p:cNvPr id="58374" name="Rectangle 5"/>
          <p:cNvSpPr>
            <a:spLocks noChangeArrowheads="1"/>
          </p:cNvSpPr>
          <p:nvPr/>
        </p:nvSpPr>
        <p:spPr bwMode="auto">
          <a:xfrm>
            <a:off x="0" y="0"/>
            <a:ext cx="3043343" cy="465455"/>
          </a:xfrm>
          <a:prstGeom prst="rect">
            <a:avLst/>
          </a:prstGeom>
          <a:noFill/>
          <a:ln w="12700">
            <a:noFill/>
            <a:miter lim="800000"/>
            <a:headEnd/>
            <a:tailEnd/>
          </a:ln>
        </p:spPr>
        <p:txBody>
          <a:bodyPr wrap="none" lIns="93313" tIns="46657" rIns="93313" bIns="46657" anchor="ctr"/>
          <a:lstStyle/>
          <a:p>
            <a:endParaRPr lang="en-US">
              <a:solidFill>
                <a:srgbClr val="000000"/>
              </a:solidFill>
            </a:endParaRPr>
          </a:p>
        </p:txBody>
      </p:sp>
      <p:sp>
        <p:nvSpPr>
          <p:cNvPr id="58375" name="Rectangle 6"/>
          <p:cNvSpPr>
            <a:spLocks noGrp="1" noRot="1" noChangeAspect="1" noChangeArrowheads="1" noTextEdit="1"/>
          </p:cNvSpPr>
          <p:nvPr>
            <p:ph type="sldImg"/>
          </p:nvPr>
        </p:nvSpPr>
        <p:spPr bwMode="auto">
          <a:xfrm>
            <a:off x="1192213" y="704850"/>
            <a:ext cx="4638675" cy="3478213"/>
          </a:xfrm>
          <a:noFill/>
          <a:ln cap="flat">
            <a:solidFill>
              <a:srgbClr val="000000"/>
            </a:solidFill>
            <a:miter lim="800000"/>
            <a:headEnd/>
            <a:tailEnd/>
          </a:ln>
        </p:spPr>
      </p:sp>
      <p:sp>
        <p:nvSpPr>
          <p:cNvPr id="58376" name="Rectangle 7"/>
          <p:cNvSpPr>
            <a:spLocks noGrp="1" noChangeArrowheads="1"/>
          </p:cNvSpPr>
          <p:nvPr>
            <p:ph type="body" idx="1"/>
          </p:nvPr>
        </p:nvSpPr>
        <p:spPr bwMode="auto">
          <a:noFill/>
        </p:spPr>
        <p:txBody>
          <a:bodyPr wrap="square" lIns="92341" tIns="45361" rIns="92341" bIns="45361" numCol="1" anchor="t" anchorCtr="0" compatLnSpc="1">
            <a:prstTxWarp prst="textNoShape">
              <a:avLst/>
            </a:prstTxWarp>
          </a:bodyPr>
          <a:lstStyle/>
          <a:p>
            <a:pPr eaLnBrk="1" hangingPunct="1"/>
            <a:r>
              <a:rPr lang="en-US" dirty="0" smtClean="0"/>
              <a:t>The</a:t>
            </a:r>
            <a:r>
              <a:rPr lang="en-US" baseline="0" dirty="0" smtClean="0"/>
              <a:t> multi-tier model developed from the public health field as a model for preventing disease. Primary prevention includes measures that ALL people should be doing – getting vaccinated, exercising, eating well. For most people these measures will keep them healthy. A smaller group of people will not respond to the measures so they will need secondary prevention. This includes more specific treatment, such as medication. Again, most people will respond to these secondary preventative measures. Finally, some patients require very specific and time-intensive treatment, including surgery and chemotherapy. This should be a small number of individuals.  </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292">
              <a:defRPr/>
            </a:pPr>
            <a:r>
              <a:rPr lang="en-US" baseline="0" dirty="0" smtClean="0"/>
              <a:t>The Seguin ISD pyramid model illustrates two important aspects of the multi-level system of support:</a:t>
            </a:r>
          </a:p>
          <a:p>
            <a:pPr marL="233309" indent="-233309" defTabSz="914292">
              <a:buAutoNum type="arabicPeriod"/>
              <a:defRPr/>
            </a:pPr>
            <a:r>
              <a:rPr lang="en-US" baseline="0" dirty="0" smtClean="0"/>
              <a:t>The number of students served decreases as you move up the tiers</a:t>
            </a:r>
          </a:p>
          <a:p>
            <a:pPr marL="233309" indent="-233309" defTabSz="914292">
              <a:buAutoNum type="arabicPeriod"/>
              <a:defRPr/>
            </a:pPr>
            <a:r>
              <a:rPr lang="en-US" baseline="0" dirty="0" smtClean="0"/>
              <a:t>The intensity of support increases as you move up the tier</a:t>
            </a:r>
          </a:p>
          <a:p>
            <a:pPr marL="233309" indent="-233309" defTabSz="914292">
              <a:defRPr/>
            </a:pPr>
            <a:endParaRPr lang="en-US" baseline="0" dirty="0" smtClean="0"/>
          </a:p>
          <a:p>
            <a:pPr marL="233309" indent="-233309" defTabSz="914292">
              <a:defRPr/>
            </a:pPr>
            <a:r>
              <a:rPr lang="en-US" baseline="0" dirty="0" smtClean="0"/>
              <a:t>Review the description of each tier and consider how it applies to both academic and behavior interventions.</a:t>
            </a:r>
          </a:p>
          <a:p>
            <a:pPr marL="233309" indent="-233309" defTabSz="914292">
              <a:defRPr/>
            </a:pPr>
            <a:endParaRPr lang="en-US" baseline="0" dirty="0" smtClean="0"/>
          </a:p>
          <a:p>
            <a:pPr marL="233309" indent="-233309" defTabSz="914292">
              <a:defRPr/>
            </a:pPr>
            <a:r>
              <a:rPr lang="en-US" baseline="0" dirty="0" smtClean="0"/>
              <a:t>The percent listed in the pyramid refers to the percentage of students who should be receiving intervention at each tier. </a:t>
            </a:r>
          </a:p>
        </p:txBody>
      </p:sp>
      <p:sp>
        <p:nvSpPr>
          <p:cNvPr id="4" name="Slide Number Placeholder 3"/>
          <p:cNvSpPr>
            <a:spLocks noGrp="1"/>
          </p:cNvSpPr>
          <p:nvPr>
            <p:ph type="sldNum" sz="quarter" idx="10"/>
          </p:nvPr>
        </p:nvSpPr>
        <p:spPr/>
        <p:txBody>
          <a:bodyPr/>
          <a:lstStyle/>
          <a:p>
            <a:fld id="{82F4A6E1-C46B-4235-8465-6000B9CE467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F4A6E1-C46B-4235-8465-6000B9CE467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p:spPr>
      </p:sp>
      <p:sp>
        <p:nvSpPr>
          <p:cNvPr id="675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Similar to</a:t>
            </a:r>
            <a:r>
              <a:rPr lang="en-US" baseline="0" dirty="0" smtClean="0"/>
              <a:t> the foundation of a house. You need the bottom support in order to maintain what is above it. Strengthening Tier 1 instruction will reduce the number of students who need Tier 2 and 3 interventions. </a:t>
            </a:r>
          </a:p>
          <a:p>
            <a:pPr eaLnBrk="1" hangingPunct="1"/>
            <a:endParaRPr lang="en-US" baseline="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a:ln/>
        </p:spPr>
      </p:sp>
      <p:sp>
        <p:nvSpPr>
          <p:cNvPr id="28675" name="Rectangle 3"/>
          <p:cNvSpPr>
            <a:spLocks noGrp="1"/>
          </p:cNvSpPr>
          <p:nvPr>
            <p:ph type="body" idx="1"/>
          </p:nvPr>
        </p:nvSpPr>
        <p:spPr>
          <a:noFill/>
          <a:ln/>
        </p:spPr>
        <p:txBody>
          <a:bodyPr/>
          <a:lstStyle/>
          <a:p>
            <a:pPr eaLnBrk="1" hangingPunct="1"/>
            <a:r>
              <a:rPr lang="en-US" dirty="0" smtClean="0">
                <a:latin typeface="Arial" charset="0"/>
              </a:rPr>
              <a:t>Need to build a common language for interventions. One of the key concepts is that they provide </a:t>
            </a:r>
            <a:r>
              <a:rPr lang="en-US" i="1" dirty="0" smtClean="0">
                <a:latin typeface="Arial" charset="0"/>
              </a:rPr>
              <a:t>additional</a:t>
            </a:r>
            <a:r>
              <a:rPr lang="en-US" dirty="0" smtClean="0">
                <a:latin typeface="Arial" charset="0"/>
              </a:rPr>
              <a:t>, targeted instruction for students. Interventions do not replace classroom instruction. They are targeted to the student’s specific area of need/concern. Student data is used to identify this area of concern.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05B58F2-76B0-420E-BE04-0825EBF7741D}" type="slidenum">
              <a:rPr lang="en-US">
                <a:solidFill>
                  <a:srgbClr val="000000"/>
                </a:solidFill>
              </a:rPr>
              <a:pPr/>
              <a:t>8</a:t>
            </a:fld>
            <a:endParaRPr lang="en-US">
              <a:solidFill>
                <a:srgbClr val="000000"/>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spcBef>
                <a:spcPct val="0"/>
              </a:spcBef>
            </a:pPr>
            <a:r>
              <a:rPr lang="en-US" dirty="0" smtClean="0">
                <a:latin typeface="Arial" charset="0"/>
              </a:rPr>
              <a:t>In building a common language of interventions, it is important to point out the things that are NOT interventions. For example, small group and one-on-one time are settings for intervention but do not address the area of concern.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a:lstStyle/>
          <a:p>
            <a:fld id="{B815DEFF-1E85-4BD8-8172-60EDBEC93CDB}" type="slidenum">
              <a:rPr lang="en-US">
                <a:solidFill>
                  <a:srgbClr val="000000"/>
                </a:solidFill>
              </a:rPr>
              <a:pPr/>
              <a:t>9</a:t>
            </a:fld>
            <a:endParaRPr lang="en-US">
              <a:solidFill>
                <a:srgbClr val="000000"/>
              </a:solidFill>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Questions for reflection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F4A6E1-C46B-4235-8465-6000B9CE467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13CE5FE-4613-4ACE-A43D-A43F7EE11ACF}" type="datetime1">
              <a:rPr lang="en-US" smtClean="0"/>
              <a:pPr/>
              <a:t>9/18/2015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Seguin ISD Curriculum and Instruction Department August 2015</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2E7F87A-39FC-4B46-890A-8AFEFD77C52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C613BD-CE26-4CA1-9D9D-9C6AF06D98AE}" type="datetime1">
              <a:rPr lang="en-US" smtClean="0"/>
              <a:pPr/>
              <a:t>9/18/2015</a:t>
            </a:fld>
            <a:endParaRPr lang="en-US"/>
          </a:p>
        </p:txBody>
      </p:sp>
      <p:sp>
        <p:nvSpPr>
          <p:cNvPr id="5" name="Footer Placeholder 4"/>
          <p:cNvSpPr>
            <a:spLocks noGrp="1"/>
          </p:cNvSpPr>
          <p:nvPr>
            <p:ph type="ftr" sz="quarter" idx="11"/>
          </p:nvPr>
        </p:nvSpPr>
        <p:spPr/>
        <p:txBody>
          <a:bodyPr/>
          <a:lstStyle/>
          <a:p>
            <a:r>
              <a:rPr lang="en-US" smtClean="0"/>
              <a:t>Seguin ISD Curriculum and Instruction Department August 2015</a:t>
            </a:r>
            <a:endParaRPr lang="en-US"/>
          </a:p>
        </p:txBody>
      </p:sp>
      <p:sp>
        <p:nvSpPr>
          <p:cNvPr id="6" name="Slide Number Placeholder 5"/>
          <p:cNvSpPr>
            <a:spLocks noGrp="1"/>
          </p:cNvSpPr>
          <p:nvPr>
            <p:ph type="sldNum" sz="quarter" idx="12"/>
          </p:nvPr>
        </p:nvSpPr>
        <p:spPr/>
        <p:txBody>
          <a:bodyPr/>
          <a:lstStyle/>
          <a:p>
            <a:fld id="{D2E7F87A-39FC-4B46-890A-8AFEFD77C5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3E401CF-04EA-449C-9F3C-79400B36D716}" type="datetime1">
              <a:rPr lang="en-US" smtClean="0"/>
              <a:pPr/>
              <a:t>9/18/2015</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Seguin ISD Curriculum and Instruction Department August 2015</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2E7F87A-39FC-4B46-890A-8AFEFD77C5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1A1DCDF-0C2A-4A68-998E-14EA2B155011}" type="datetime1">
              <a:rPr lang="en-US" smtClean="0"/>
              <a:pPr/>
              <a:t>9/18/2015</a:t>
            </a:fld>
            <a:endParaRPr lang="en-US"/>
          </a:p>
        </p:txBody>
      </p:sp>
      <p:sp>
        <p:nvSpPr>
          <p:cNvPr id="5" name="Footer Placeholder 4"/>
          <p:cNvSpPr>
            <a:spLocks noGrp="1"/>
          </p:cNvSpPr>
          <p:nvPr>
            <p:ph type="ftr" sz="quarter" idx="11"/>
          </p:nvPr>
        </p:nvSpPr>
        <p:spPr/>
        <p:txBody>
          <a:bodyPr/>
          <a:lstStyle/>
          <a:p>
            <a:r>
              <a:rPr lang="en-US" smtClean="0"/>
              <a:t>Seguin ISD Curriculum and Instruction Department August 2015</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2E7F87A-39FC-4B46-890A-8AFEFD77C52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6180E68-33D5-4CBF-9EC5-CAE908831EA2}" type="datetime1">
              <a:rPr lang="en-US" smtClean="0"/>
              <a:pPr/>
              <a:t>9/18/2015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2E7F87A-39FC-4B46-890A-8AFEFD77C52A}"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Seguin ISD Curriculum and Instruction Department August 2015</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EF93D1E-1AD5-4563-ABCD-A12C6F036F95}" type="datetime1">
              <a:rPr lang="en-US" smtClean="0"/>
              <a:pPr/>
              <a:t>9/18/2015</a:t>
            </a:fld>
            <a:endParaRPr lang="en-US"/>
          </a:p>
        </p:txBody>
      </p:sp>
      <p:sp>
        <p:nvSpPr>
          <p:cNvPr id="10" name="Slide Number Placeholder 9"/>
          <p:cNvSpPr>
            <a:spLocks noGrp="1"/>
          </p:cNvSpPr>
          <p:nvPr>
            <p:ph type="sldNum" sz="quarter" idx="16"/>
          </p:nvPr>
        </p:nvSpPr>
        <p:spPr/>
        <p:txBody>
          <a:bodyPr rtlCol="0"/>
          <a:lstStyle/>
          <a:p>
            <a:fld id="{D2E7F87A-39FC-4B46-890A-8AFEFD77C52A}"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Seguin ISD Curriculum and Instruction Department August 2015</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E24A198-D499-4328-87A2-077F778E9478}" type="datetime1">
              <a:rPr lang="en-US" smtClean="0"/>
              <a:pPr/>
              <a:t>9/18/2015</a:t>
            </a:fld>
            <a:endParaRPr lang="en-US"/>
          </a:p>
        </p:txBody>
      </p:sp>
      <p:sp>
        <p:nvSpPr>
          <p:cNvPr id="12" name="Slide Number Placeholder 11"/>
          <p:cNvSpPr>
            <a:spLocks noGrp="1"/>
          </p:cNvSpPr>
          <p:nvPr>
            <p:ph type="sldNum" sz="quarter" idx="16"/>
          </p:nvPr>
        </p:nvSpPr>
        <p:spPr/>
        <p:txBody>
          <a:bodyPr rtlCol="0"/>
          <a:lstStyle/>
          <a:p>
            <a:fld id="{D2E7F87A-39FC-4B46-890A-8AFEFD77C52A}"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Seguin ISD Curriculum and Instruction Department August 2015</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37E59E5-6867-4582-B506-28E0023C4937}" type="datetime1">
              <a:rPr lang="en-US" smtClean="0"/>
              <a:pPr/>
              <a:t>9/18/2015</a:t>
            </a:fld>
            <a:endParaRPr lang="en-US"/>
          </a:p>
        </p:txBody>
      </p:sp>
      <p:sp>
        <p:nvSpPr>
          <p:cNvPr id="4" name="Footer Placeholder 3"/>
          <p:cNvSpPr>
            <a:spLocks noGrp="1"/>
          </p:cNvSpPr>
          <p:nvPr>
            <p:ph type="ftr" sz="quarter" idx="11"/>
          </p:nvPr>
        </p:nvSpPr>
        <p:spPr/>
        <p:txBody>
          <a:bodyPr/>
          <a:lstStyle/>
          <a:p>
            <a:r>
              <a:rPr lang="en-US" smtClean="0"/>
              <a:t>Seguin ISD Curriculum and Instruction Department August 2015</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2E7F87A-39FC-4B46-890A-8AFEFD77C5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F45AB-5552-4CC8-89EB-CBBAAEB833E1}" type="datetime1">
              <a:rPr lang="en-US" smtClean="0"/>
              <a:pPr/>
              <a:t>9/18/2015</a:t>
            </a:fld>
            <a:endParaRPr lang="en-US"/>
          </a:p>
        </p:txBody>
      </p:sp>
      <p:sp>
        <p:nvSpPr>
          <p:cNvPr id="3" name="Footer Placeholder 2"/>
          <p:cNvSpPr>
            <a:spLocks noGrp="1"/>
          </p:cNvSpPr>
          <p:nvPr>
            <p:ph type="ftr" sz="quarter" idx="11"/>
          </p:nvPr>
        </p:nvSpPr>
        <p:spPr/>
        <p:txBody>
          <a:bodyPr/>
          <a:lstStyle/>
          <a:p>
            <a:r>
              <a:rPr lang="en-US" smtClean="0"/>
              <a:t>Seguin ISD Curriculum and Instruction Department August 2015</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2E7F87A-39FC-4B46-890A-8AFEFD77C5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098B586-5096-4497-A03B-33136919DE5F}" type="datetime1">
              <a:rPr lang="en-US" smtClean="0"/>
              <a:pPr/>
              <a:t>9/18/2015</a:t>
            </a:fld>
            <a:endParaRPr lang="en-US"/>
          </a:p>
        </p:txBody>
      </p:sp>
      <p:sp>
        <p:nvSpPr>
          <p:cNvPr id="6" name="Footer Placeholder 5"/>
          <p:cNvSpPr>
            <a:spLocks noGrp="1"/>
          </p:cNvSpPr>
          <p:nvPr>
            <p:ph type="ftr" sz="quarter" idx="11"/>
          </p:nvPr>
        </p:nvSpPr>
        <p:spPr/>
        <p:txBody>
          <a:bodyPr/>
          <a:lstStyle/>
          <a:p>
            <a:r>
              <a:rPr lang="en-US" smtClean="0"/>
              <a:t>Seguin ISD Curriculum and Instruction Department August 2015</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2E7F87A-39FC-4B46-890A-8AFEFD77C52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770F1D7-5DBD-4145-8438-824C3888D915}" type="datetime1">
              <a:rPr lang="en-US" smtClean="0"/>
              <a:pPr/>
              <a:t>9/18/2015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2E7F87A-39FC-4B46-890A-8AFEFD77C52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Seguin ISD Curriculum and Instruction Department August 2015</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E6C00EA-E19A-4BC4-8539-FF3334AD11CF}" type="datetime1">
              <a:rPr lang="en-US" smtClean="0"/>
              <a:pPr/>
              <a:t>9/18/2015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Seguin ISD Curriculum and Instruction Department August 2015</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2E7F87A-39FC-4B46-890A-8AFEFD77C5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6.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371600"/>
            <a:ext cx="8686800" cy="2209800"/>
          </a:xfrm>
        </p:spPr>
        <p:txBody>
          <a:bodyPr>
            <a:noAutofit/>
          </a:bodyPr>
          <a:lstStyle/>
          <a:p>
            <a:pPr algn="ctr"/>
            <a:r>
              <a:rPr lang="en-US" sz="4800" dirty="0" smtClean="0"/>
              <a:t>RTI: </a:t>
            </a:r>
            <a:br>
              <a:rPr lang="en-US" sz="4800" dirty="0" smtClean="0"/>
            </a:br>
            <a:r>
              <a:rPr lang="en-US" sz="4800" dirty="0" smtClean="0"/>
              <a:t>Multi-tiered system of support (MTSS)</a:t>
            </a:r>
            <a:endParaRPr lang="en-US" sz="4800" dirty="0"/>
          </a:p>
        </p:txBody>
      </p:sp>
      <p:sp>
        <p:nvSpPr>
          <p:cNvPr id="3" name="Subtitle 2"/>
          <p:cNvSpPr>
            <a:spLocks noGrp="1"/>
          </p:cNvSpPr>
          <p:nvPr>
            <p:ph type="subTitle" idx="1"/>
          </p:nvPr>
        </p:nvSpPr>
        <p:spPr/>
        <p:txBody>
          <a:bodyPr>
            <a:normAutofit/>
          </a:bodyPr>
          <a:lstStyle/>
          <a:p>
            <a:r>
              <a:rPr lang="en-US" sz="1600" dirty="0" smtClean="0"/>
              <a:t>Seguin ISD Curriculum and Instruction Department      	          August 2015</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High-Quality Tier II Intervention…</a:t>
            </a:r>
            <a:endParaRPr lang="en-US" dirty="0"/>
          </a:p>
        </p:txBody>
      </p:sp>
      <p:sp>
        <p:nvSpPr>
          <p:cNvPr id="6" name="Content Placeholder 5"/>
          <p:cNvSpPr>
            <a:spLocks noGrp="1"/>
          </p:cNvSpPr>
          <p:nvPr>
            <p:ph sz="quarter" idx="1"/>
          </p:nvPr>
        </p:nvSpPr>
        <p:spPr>
          <a:xfrm>
            <a:off x="304800" y="1524000"/>
            <a:ext cx="8610600" cy="4876800"/>
          </a:xfrm>
        </p:spPr>
        <p:txBody>
          <a:bodyPr>
            <a:normAutofit fontScale="92500" lnSpcReduction="10000"/>
          </a:bodyPr>
          <a:lstStyle/>
          <a:p>
            <a:pPr>
              <a:spcAft>
                <a:spcPts val="600"/>
              </a:spcAft>
            </a:pPr>
            <a:r>
              <a:rPr lang="en-US" sz="3200" dirty="0" smtClean="0"/>
              <a:t>Targets struggling learners (e.g. identified by assessment given three times per year)</a:t>
            </a:r>
          </a:p>
          <a:p>
            <a:pPr>
              <a:spcAft>
                <a:spcPts val="600"/>
              </a:spcAft>
            </a:pPr>
            <a:r>
              <a:rPr lang="en-US" sz="3200" dirty="0" smtClean="0"/>
              <a:t>Includes additional, targeted instruction in the essential components that have the highest impact on student learning</a:t>
            </a:r>
          </a:p>
          <a:p>
            <a:pPr>
              <a:spcAft>
                <a:spcPts val="600"/>
              </a:spcAft>
            </a:pPr>
            <a:r>
              <a:rPr lang="en-US" sz="3200" dirty="0" smtClean="0"/>
              <a:t>Involves frequent progress monitoring (e.g. every two weeks)</a:t>
            </a:r>
          </a:p>
          <a:p>
            <a:pPr>
              <a:spcAft>
                <a:spcPts val="600"/>
              </a:spcAft>
            </a:pPr>
            <a:r>
              <a:rPr lang="en-US" sz="3200" dirty="0" smtClean="0"/>
              <a:t>Uses assessment data to inform instruction (e.g. grouping, planning/delivering effective lessons, scaffolding instruction)</a:t>
            </a:r>
            <a:endParaRPr lang="en-US" sz="3200" dirty="0"/>
          </a:p>
        </p:txBody>
      </p:sp>
      <p:sp>
        <p:nvSpPr>
          <p:cNvPr id="4" name="Footer Placeholder 4"/>
          <p:cNvSpPr>
            <a:spLocks noGrp="1"/>
          </p:cNvSpPr>
          <p:nvPr>
            <p:ph type="ftr" sz="quarter" idx="11"/>
          </p:nvPr>
        </p:nvSpPr>
        <p:spPr>
          <a:xfrm>
            <a:off x="381000" y="6416675"/>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52400"/>
            <a:ext cx="8686800" cy="990600"/>
          </a:xfrm>
        </p:spPr>
        <p:txBody>
          <a:bodyPr>
            <a:normAutofit fontScale="90000"/>
          </a:bodyPr>
          <a:lstStyle/>
          <a:p>
            <a:r>
              <a:rPr lang="en-US" dirty="0" smtClean="0"/>
              <a:t>How does Tier II intervention differ from Tier I instruction?</a:t>
            </a:r>
            <a:endParaRPr lang="en-US" dirty="0"/>
          </a:p>
        </p:txBody>
      </p:sp>
      <p:sp>
        <p:nvSpPr>
          <p:cNvPr id="6" name="Content Placeholder 5"/>
          <p:cNvSpPr>
            <a:spLocks noGrp="1"/>
          </p:cNvSpPr>
          <p:nvPr>
            <p:ph sz="quarter" idx="1"/>
          </p:nvPr>
        </p:nvSpPr>
        <p:spPr>
          <a:xfrm>
            <a:off x="304800" y="1524000"/>
            <a:ext cx="8610600" cy="4876800"/>
          </a:xfrm>
        </p:spPr>
        <p:txBody>
          <a:bodyPr>
            <a:normAutofit lnSpcReduction="10000"/>
          </a:bodyPr>
          <a:lstStyle/>
          <a:p>
            <a:pPr>
              <a:spcAft>
                <a:spcPts val="600"/>
              </a:spcAft>
            </a:pPr>
            <a:r>
              <a:rPr lang="en-US" sz="3200" dirty="0" smtClean="0"/>
              <a:t>Tier II intervention is more explicit, systematic, intensive, and supportive with struggling learners receiving more instructional time (e.g. an additional 30 minutes) than Tier I classroom instruction</a:t>
            </a:r>
          </a:p>
          <a:p>
            <a:pPr>
              <a:spcAft>
                <a:spcPts val="600"/>
              </a:spcAft>
            </a:pPr>
            <a:r>
              <a:rPr lang="en-US" sz="3200" dirty="0" smtClean="0"/>
              <a:t>Tier II is conducted with same-ability small groups inside or outside the classroom setting</a:t>
            </a:r>
          </a:p>
          <a:p>
            <a:pPr>
              <a:spcAft>
                <a:spcPts val="600"/>
              </a:spcAft>
            </a:pPr>
            <a:r>
              <a:rPr lang="en-US" sz="3200" dirty="0" smtClean="0"/>
              <a:t>Tier II instruction involves frequent progress monitoring (e.g. every two weeks) to track student progress and inform instruction</a:t>
            </a:r>
            <a:endParaRPr lang="en-US" sz="3200" dirty="0"/>
          </a:p>
        </p:txBody>
      </p:sp>
      <p:sp>
        <p:nvSpPr>
          <p:cNvPr id="4" name="Footer Placeholder 4"/>
          <p:cNvSpPr>
            <a:spLocks noGrp="1"/>
          </p:cNvSpPr>
          <p:nvPr>
            <p:ph type="ftr" sz="quarter" idx="11"/>
          </p:nvPr>
        </p:nvSpPr>
        <p:spPr>
          <a:xfrm>
            <a:off x="381000" y="6416675"/>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52400"/>
            <a:ext cx="8686800" cy="990600"/>
          </a:xfrm>
        </p:spPr>
        <p:txBody>
          <a:bodyPr>
            <a:normAutofit fontScale="90000"/>
          </a:bodyPr>
          <a:lstStyle/>
          <a:p>
            <a:r>
              <a:rPr lang="en-US" dirty="0" smtClean="0"/>
              <a:t>Do struggling learners receiving Tier III continue to receive Tier II intervention?</a:t>
            </a:r>
            <a:endParaRPr lang="en-US" dirty="0"/>
          </a:p>
        </p:txBody>
      </p:sp>
      <p:sp>
        <p:nvSpPr>
          <p:cNvPr id="6" name="Content Placeholder 5"/>
          <p:cNvSpPr>
            <a:spLocks noGrp="1"/>
          </p:cNvSpPr>
          <p:nvPr>
            <p:ph sz="quarter" idx="1"/>
          </p:nvPr>
        </p:nvSpPr>
        <p:spPr>
          <a:xfrm>
            <a:off x="304800" y="1524000"/>
            <a:ext cx="8610600" cy="4876800"/>
          </a:xfrm>
        </p:spPr>
        <p:txBody>
          <a:bodyPr>
            <a:normAutofit/>
          </a:bodyPr>
          <a:lstStyle/>
          <a:p>
            <a:pPr>
              <a:spcAft>
                <a:spcPts val="1200"/>
              </a:spcAft>
            </a:pPr>
            <a:r>
              <a:rPr lang="en-US" sz="3200" dirty="0" smtClean="0"/>
              <a:t>No, struggling learners who require Tier III no longer receive Tier II intervention.</a:t>
            </a:r>
          </a:p>
          <a:p>
            <a:pPr>
              <a:spcAft>
                <a:spcPts val="1200"/>
              </a:spcAft>
            </a:pPr>
            <a:r>
              <a:rPr lang="en-US" sz="3200" dirty="0" smtClean="0"/>
              <a:t>Tier III Intervention is the next step for students with extreme difficulties who do not make adequate progress in Tier II intervention.</a:t>
            </a:r>
          </a:p>
          <a:p>
            <a:pPr>
              <a:spcAft>
                <a:spcPts val="1200"/>
              </a:spcAft>
            </a:pPr>
            <a:r>
              <a:rPr lang="en-US" sz="3200" dirty="0" smtClean="0"/>
              <a:t>These students continue to receive Tier I instruction, plus the more intensive Tier III intervention.</a:t>
            </a:r>
          </a:p>
        </p:txBody>
      </p:sp>
      <p:sp>
        <p:nvSpPr>
          <p:cNvPr id="4" name="Footer Placeholder 4"/>
          <p:cNvSpPr>
            <a:spLocks noGrp="1"/>
          </p:cNvSpPr>
          <p:nvPr>
            <p:ph type="ftr" sz="quarter" idx="11"/>
          </p:nvPr>
        </p:nvSpPr>
        <p:spPr>
          <a:xfrm>
            <a:off x="381000" y="6416675"/>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http://thumbs.dreamstime.com/x/little-boy-elementary-student-20413281.jpg"/>
          <p:cNvPicPr>
            <a:picLocks noChangeAspect="1" noChangeArrowheads="1"/>
          </p:cNvPicPr>
          <p:nvPr/>
        </p:nvPicPr>
        <p:blipFill>
          <a:blip r:embed="rId3" cstate="print"/>
          <a:srcRect l="2439" t="3556" r="7317"/>
          <a:stretch>
            <a:fillRect/>
          </a:stretch>
        </p:blipFill>
        <p:spPr bwMode="auto">
          <a:xfrm>
            <a:off x="6324600" y="1066800"/>
            <a:ext cx="2819400" cy="4133850"/>
          </a:xfrm>
          <a:prstGeom prst="rect">
            <a:avLst/>
          </a:prstGeom>
          <a:noFill/>
        </p:spPr>
      </p:pic>
      <p:graphicFrame>
        <p:nvGraphicFramePr>
          <p:cNvPr id="2" name="Diagram 1"/>
          <p:cNvGraphicFramePr/>
          <p:nvPr/>
        </p:nvGraphicFramePr>
        <p:xfrm>
          <a:off x="-228600" y="533400"/>
          <a:ext cx="3962400" cy="5638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13"/>
          <p:cNvSpPr txBox="1">
            <a:spLocks noChangeArrowheads="1"/>
          </p:cNvSpPr>
          <p:nvPr/>
        </p:nvSpPr>
        <p:spPr bwMode="auto">
          <a:xfrm>
            <a:off x="990600" y="-76200"/>
            <a:ext cx="716280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itchFamily="-1" charset="0"/>
                <a:cs typeface="Arial" charset="0"/>
              </a:defRPr>
            </a:lvl1pPr>
            <a:lvl2pPr marL="37931725" indent="-37474525" eaLnBrk="0" hangingPunct="0">
              <a:defRPr sz="2400">
                <a:solidFill>
                  <a:schemeClr val="tx1"/>
                </a:solidFill>
                <a:latin typeface="Calibri" pitchFamily="-1" charset="0"/>
                <a:cs typeface="Arial" charset="0"/>
              </a:defRPr>
            </a:lvl2pPr>
            <a:lvl3pPr eaLnBrk="0" hangingPunct="0">
              <a:defRPr sz="2400">
                <a:solidFill>
                  <a:schemeClr val="tx1"/>
                </a:solidFill>
                <a:latin typeface="Calibri" pitchFamily="-1" charset="0"/>
                <a:cs typeface="Arial" charset="0"/>
              </a:defRPr>
            </a:lvl3pPr>
            <a:lvl4pPr eaLnBrk="0" hangingPunct="0">
              <a:defRPr sz="2400">
                <a:solidFill>
                  <a:schemeClr val="tx1"/>
                </a:solidFill>
                <a:latin typeface="Calibri" pitchFamily="-1" charset="0"/>
                <a:cs typeface="Arial" charset="0"/>
              </a:defRPr>
            </a:lvl4pPr>
            <a:lvl5pPr eaLnBrk="0" hangingPunct="0">
              <a:defRPr sz="2400">
                <a:solidFill>
                  <a:schemeClr val="tx1"/>
                </a:solidFill>
                <a:latin typeface="Calibri" pitchFamily="-1" charset="0"/>
                <a:cs typeface="Arial" charset="0"/>
              </a:defRPr>
            </a:lvl5pPr>
            <a:lvl6pPr marL="457200" eaLnBrk="0" fontAlgn="base" hangingPunct="0">
              <a:spcBef>
                <a:spcPct val="0"/>
              </a:spcBef>
              <a:spcAft>
                <a:spcPct val="0"/>
              </a:spcAft>
              <a:defRPr sz="2400">
                <a:solidFill>
                  <a:schemeClr val="tx1"/>
                </a:solidFill>
                <a:latin typeface="Calibri" pitchFamily="-1" charset="0"/>
                <a:cs typeface="Arial" charset="0"/>
              </a:defRPr>
            </a:lvl6pPr>
            <a:lvl7pPr marL="914400" eaLnBrk="0" fontAlgn="base" hangingPunct="0">
              <a:spcBef>
                <a:spcPct val="0"/>
              </a:spcBef>
              <a:spcAft>
                <a:spcPct val="0"/>
              </a:spcAft>
              <a:defRPr sz="2400">
                <a:solidFill>
                  <a:schemeClr val="tx1"/>
                </a:solidFill>
                <a:latin typeface="Calibri" pitchFamily="-1" charset="0"/>
                <a:cs typeface="Arial" charset="0"/>
              </a:defRPr>
            </a:lvl7pPr>
            <a:lvl8pPr marL="1371600" eaLnBrk="0" fontAlgn="base" hangingPunct="0">
              <a:spcBef>
                <a:spcPct val="0"/>
              </a:spcBef>
              <a:spcAft>
                <a:spcPct val="0"/>
              </a:spcAft>
              <a:defRPr sz="2400">
                <a:solidFill>
                  <a:schemeClr val="tx1"/>
                </a:solidFill>
                <a:latin typeface="Calibri" pitchFamily="-1" charset="0"/>
                <a:cs typeface="Arial" charset="0"/>
              </a:defRPr>
            </a:lvl8pPr>
            <a:lvl9pPr marL="1828800" eaLnBrk="0" fontAlgn="base" hangingPunct="0">
              <a:spcBef>
                <a:spcPct val="0"/>
              </a:spcBef>
              <a:spcAft>
                <a:spcPct val="0"/>
              </a:spcAft>
              <a:defRPr sz="2400">
                <a:solidFill>
                  <a:schemeClr val="tx1"/>
                </a:solidFill>
                <a:latin typeface="Calibri" pitchFamily="-1" charset="0"/>
                <a:cs typeface="Arial" charset="0"/>
              </a:defRPr>
            </a:lvl9pPr>
          </a:lstStyle>
          <a:p>
            <a:pPr algn="ctr" fontAlgn="base">
              <a:spcBef>
                <a:spcPct val="0"/>
              </a:spcBef>
              <a:spcAft>
                <a:spcPct val="0"/>
              </a:spcAft>
            </a:pPr>
            <a:r>
              <a:rPr lang="en-US" altLang="en-US" sz="4800" b="1" dirty="0" smtClean="0">
                <a:latin typeface="Garamond" pitchFamily="-1" charset="0"/>
              </a:rPr>
              <a:t>RTI </a:t>
            </a:r>
            <a:r>
              <a:rPr lang="en-US" altLang="en-US" sz="3200" b="1" dirty="0" smtClean="0">
                <a:latin typeface="Garamond" pitchFamily="-1" charset="0"/>
              </a:rPr>
              <a:t>Continuum </a:t>
            </a:r>
            <a:r>
              <a:rPr lang="en-US" altLang="en-US" sz="3200" b="1" dirty="0">
                <a:latin typeface="Garamond" pitchFamily="-1" charset="0"/>
              </a:rPr>
              <a:t>of Support for ALL</a:t>
            </a:r>
          </a:p>
        </p:txBody>
      </p:sp>
      <p:graphicFrame>
        <p:nvGraphicFramePr>
          <p:cNvPr id="5" name="Diagram 4"/>
          <p:cNvGraphicFramePr/>
          <p:nvPr/>
        </p:nvGraphicFramePr>
        <p:xfrm>
          <a:off x="1295400" y="609600"/>
          <a:ext cx="6019800" cy="51816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TextBox 5"/>
          <p:cNvSpPr txBox="1"/>
          <p:nvPr/>
        </p:nvSpPr>
        <p:spPr>
          <a:xfrm>
            <a:off x="2057400" y="4648200"/>
            <a:ext cx="1905000" cy="830997"/>
          </a:xfrm>
          <a:prstGeom prst="rect">
            <a:avLst/>
          </a:prstGeom>
          <a:noFill/>
        </p:spPr>
        <p:txBody>
          <a:bodyPr wrap="square" rtlCol="0">
            <a:spAutoFit/>
          </a:bodyPr>
          <a:lstStyle/>
          <a:p>
            <a:pPr algn="ctr"/>
            <a:r>
              <a:rPr lang="en-US" sz="2400" dirty="0" smtClean="0"/>
              <a:t>Peer Interactions</a:t>
            </a:r>
            <a:endParaRPr lang="en-US" sz="2400" dirty="0"/>
          </a:p>
        </p:txBody>
      </p:sp>
      <p:sp>
        <p:nvSpPr>
          <p:cNvPr id="7" name="TextBox 6"/>
          <p:cNvSpPr txBox="1"/>
          <p:nvPr/>
        </p:nvSpPr>
        <p:spPr>
          <a:xfrm>
            <a:off x="4419600" y="4648200"/>
            <a:ext cx="1905000" cy="830997"/>
          </a:xfrm>
          <a:prstGeom prst="rect">
            <a:avLst/>
          </a:prstGeom>
          <a:noFill/>
        </p:spPr>
        <p:txBody>
          <a:bodyPr wrap="square" rtlCol="0">
            <a:spAutoFit/>
          </a:bodyPr>
          <a:lstStyle/>
          <a:p>
            <a:pPr algn="ctr"/>
            <a:r>
              <a:rPr lang="en-US" sz="2400" dirty="0" smtClean="0"/>
              <a:t>Numbers and Operations</a:t>
            </a:r>
            <a:endParaRPr lang="en-US" sz="2400" dirty="0"/>
          </a:p>
        </p:txBody>
      </p:sp>
      <p:sp>
        <p:nvSpPr>
          <p:cNvPr id="8" name="TextBox 7"/>
          <p:cNvSpPr txBox="1"/>
          <p:nvPr/>
        </p:nvSpPr>
        <p:spPr>
          <a:xfrm>
            <a:off x="3352800" y="3429000"/>
            <a:ext cx="1905000" cy="461665"/>
          </a:xfrm>
          <a:prstGeom prst="rect">
            <a:avLst/>
          </a:prstGeom>
          <a:noFill/>
        </p:spPr>
        <p:txBody>
          <a:bodyPr wrap="square" rtlCol="0">
            <a:spAutoFit/>
          </a:bodyPr>
          <a:lstStyle/>
          <a:p>
            <a:pPr algn="ctr"/>
            <a:r>
              <a:rPr lang="en-US" sz="2400" dirty="0" smtClean="0"/>
              <a:t>Fluency</a:t>
            </a:r>
            <a:endParaRPr lang="en-US" sz="2400" dirty="0"/>
          </a:p>
        </p:txBody>
      </p:sp>
      <p:sp>
        <p:nvSpPr>
          <p:cNvPr id="9" name="TextBox 8"/>
          <p:cNvSpPr txBox="1"/>
          <p:nvPr/>
        </p:nvSpPr>
        <p:spPr>
          <a:xfrm>
            <a:off x="3505200" y="1752600"/>
            <a:ext cx="1676400" cy="769441"/>
          </a:xfrm>
          <a:prstGeom prst="rect">
            <a:avLst/>
          </a:prstGeom>
          <a:noFill/>
        </p:spPr>
        <p:txBody>
          <a:bodyPr wrap="square" rtlCol="0">
            <a:spAutoFit/>
          </a:bodyPr>
          <a:lstStyle/>
          <a:p>
            <a:pPr algn="ctr"/>
            <a:r>
              <a:rPr lang="en-US" sz="2200" dirty="0" smtClean="0"/>
              <a:t>Anger Management</a:t>
            </a:r>
            <a:endParaRPr lang="en-US" sz="2200" dirty="0"/>
          </a:p>
        </p:txBody>
      </p:sp>
      <p:sp>
        <p:nvSpPr>
          <p:cNvPr id="4" name="Rounded Rectangle 34"/>
          <p:cNvSpPr>
            <a:spLocks noChangeArrowheads="1"/>
          </p:cNvSpPr>
          <p:nvPr/>
        </p:nvSpPr>
        <p:spPr bwMode="auto">
          <a:xfrm>
            <a:off x="1219200" y="5791200"/>
            <a:ext cx="6172200" cy="533400"/>
          </a:xfrm>
          <a:prstGeom prst="roundRect">
            <a:avLst>
              <a:gd name="adj" fmla="val 16667"/>
            </a:avLst>
          </a:prstGeom>
          <a:solidFill>
            <a:srgbClr val="FFFF00"/>
          </a:solidFill>
          <a:ln w="9525">
            <a:solidFill>
              <a:schemeClr val="tx1"/>
            </a:solidFill>
            <a:round/>
            <a:headEnd/>
            <a:tailEnd/>
          </a:ln>
        </p:spPr>
        <p:txBody>
          <a:bodyPr anchor="ctr"/>
          <a:lstStyle>
            <a:lvl1pPr eaLnBrk="0" hangingPunct="0">
              <a:defRPr sz="2400">
                <a:solidFill>
                  <a:schemeClr val="tx1"/>
                </a:solidFill>
                <a:latin typeface="Calibri" pitchFamily="-1" charset="0"/>
                <a:cs typeface="Arial" charset="0"/>
              </a:defRPr>
            </a:lvl1pPr>
            <a:lvl2pPr marL="37931725" indent="-37474525" eaLnBrk="0" hangingPunct="0">
              <a:defRPr sz="2400">
                <a:solidFill>
                  <a:schemeClr val="tx1"/>
                </a:solidFill>
                <a:latin typeface="Calibri" pitchFamily="-1" charset="0"/>
                <a:cs typeface="Arial" charset="0"/>
              </a:defRPr>
            </a:lvl2pPr>
            <a:lvl3pPr eaLnBrk="0" hangingPunct="0">
              <a:defRPr sz="2400">
                <a:solidFill>
                  <a:schemeClr val="tx1"/>
                </a:solidFill>
                <a:latin typeface="Calibri" pitchFamily="-1" charset="0"/>
                <a:cs typeface="Arial" charset="0"/>
              </a:defRPr>
            </a:lvl3pPr>
            <a:lvl4pPr eaLnBrk="0" hangingPunct="0">
              <a:defRPr sz="2400">
                <a:solidFill>
                  <a:schemeClr val="tx1"/>
                </a:solidFill>
                <a:latin typeface="Calibri" pitchFamily="-1" charset="0"/>
                <a:cs typeface="Arial" charset="0"/>
              </a:defRPr>
            </a:lvl4pPr>
            <a:lvl5pPr eaLnBrk="0" hangingPunct="0">
              <a:defRPr sz="2400">
                <a:solidFill>
                  <a:schemeClr val="tx1"/>
                </a:solidFill>
                <a:latin typeface="Calibri" pitchFamily="-1" charset="0"/>
                <a:cs typeface="Arial" charset="0"/>
              </a:defRPr>
            </a:lvl5pPr>
            <a:lvl6pPr marL="457200" eaLnBrk="0" fontAlgn="base" hangingPunct="0">
              <a:spcBef>
                <a:spcPct val="0"/>
              </a:spcBef>
              <a:spcAft>
                <a:spcPct val="0"/>
              </a:spcAft>
              <a:defRPr sz="2400">
                <a:solidFill>
                  <a:schemeClr val="tx1"/>
                </a:solidFill>
                <a:latin typeface="Calibri" pitchFamily="-1" charset="0"/>
                <a:cs typeface="Arial" charset="0"/>
              </a:defRPr>
            </a:lvl6pPr>
            <a:lvl7pPr marL="914400" eaLnBrk="0" fontAlgn="base" hangingPunct="0">
              <a:spcBef>
                <a:spcPct val="0"/>
              </a:spcBef>
              <a:spcAft>
                <a:spcPct val="0"/>
              </a:spcAft>
              <a:defRPr sz="2400">
                <a:solidFill>
                  <a:schemeClr val="tx1"/>
                </a:solidFill>
                <a:latin typeface="Calibri" pitchFamily="-1" charset="0"/>
                <a:cs typeface="Arial" charset="0"/>
              </a:defRPr>
            </a:lvl7pPr>
            <a:lvl8pPr marL="1371600" eaLnBrk="0" fontAlgn="base" hangingPunct="0">
              <a:spcBef>
                <a:spcPct val="0"/>
              </a:spcBef>
              <a:spcAft>
                <a:spcPct val="0"/>
              </a:spcAft>
              <a:defRPr sz="2400">
                <a:solidFill>
                  <a:schemeClr val="tx1"/>
                </a:solidFill>
                <a:latin typeface="Calibri" pitchFamily="-1" charset="0"/>
                <a:cs typeface="Arial" charset="0"/>
              </a:defRPr>
            </a:lvl8pPr>
            <a:lvl9pPr marL="1828800" eaLnBrk="0" fontAlgn="base" hangingPunct="0">
              <a:spcBef>
                <a:spcPct val="0"/>
              </a:spcBef>
              <a:spcAft>
                <a:spcPct val="0"/>
              </a:spcAft>
              <a:defRPr sz="2400">
                <a:solidFill>
                  <a:schemeClr val="tx1"/>
                </a:solidFill>
                <a:latin typeface="Calibri" pitchFamily="-1" charset="0"/>
                <a:cs typeface="Arial" charset="0"/>
              </a:defRPr>
            </a:lvl9pPr>
          </a:lstStyle>
          <a:p>
            <a:pPr algn="ctr" fontAlgn="base">
              <a:spcBef>
                <a:spcPct val="0"/>
              </a:spcBef>
              <a:spcAft>
                <a:spcPct val="0"/>
              </a:spcAft>
            </a:pPr>
            <a:r>
              <a:rPr lang="en-US" altLang="en-US" sz="3600" dirty="0">
                <a:solidFill>
                  <a:srgbClr val="000000"/>
                </a:solidFill>
              </a:rPr>
              <a:t>Label skills…not people</a:t>
            </a:r>
          </a:p>
        </p:txBody>
      </p:sp>
      <p:sp>
        <p:nvSpPr>
          <p:cNvPr id="11" name="Slide Number Placeholder 10"/>
          <p:cNvSpPr>
            <a:spLocks noGrp="1"/>
          </p:cNvSpPr>
          <p:nvPr>
            <p:ph type="sldNum" sz="quarter" idx="12"/>
          </p:nvPr>
        </p:nvSpPr>
        <p:spPr/>
        <p:txBody>
          <a:bodyPr/>
          <a:lstStyle/>
          <a:p>
            <a:fld id="{D2E7F87A-39FC-4B46-890A-8AFEFD77C52A}" type="slidenum">
              <a:rPr lang="en-US" smtClean="0"/>
              <a:pPr/>
              <a:t>13</a:t>
            </a:fld>
            <a:endParaRPr lang="en-US"/>
          </a:p>
        </p:txBody>
      </p:sp>
      <p:sp>
        <p:nvSpPr>
          <p:cNvPr id="13" name="Footer Placeholder 4"/>
          <p:cNvSpPr>
            <a:spLocks noGrp="1"/>
          </p:cNvSpPr>
          <p:nvPr>
            <p:ph type="ftr" sz="quarter" idx="11"/>
          </p:nvPr>
        </p:nvSpPr>
        <p:spPr>
          <a:xfrm>
            <a:off x="457200" y="6416675"/>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Grp="1" noChangeAspect="1" noChangeArrowheads="1"/>
          </p:cNvPicPr>
          <p:nvPr>
            <p:ph sz="half" idx="4294967295"/>
          </p:nvPr>
        </p:nvPicPr>
        <p:blipFill>
          <a:blip r:embed="rId3" cstate="print">
            <a:extLst>
              <a:ext uri="{28A0092B-C50C-407E-A947-70E740481C1C}">
                <a14:useLocalDpi xmlns:a14="http://schemas.microsoft.com/office/drawing/2010/main" xmlns="" xmlns:mv="urn:schemas-microsoft-com:mac:vml" xmlns:mc="http://schemas.openxmlformats.org/markup-compatibility/2006" val="0"/>
              </a:ext>
            </a:extLst>
          </a:blip>
          <a:srcRect/>
          <a:stretch>
            <a:fillRect/>
          </a:stretch>
        </p:blipFill>
        <p:spPr>
          <a:xfrm>
            <a:off x="5410200" y="1208088"/>
            <a:ext cx="3733800" cy="4691062"/>
          </a:xfrm>
          <a:blipFill dpi="0" rotWithShape="1">
            <a:blip r:embed="rId4" cstate="print"/>
            <a:srcRect/>
            <a:tile tx="0" ty="0" sx="100000" sy="100000" flip="none" algn="tl"/>
          </a:blipFill>
        </p:spPr>
      </p:pic>
      <p:sp>
        <p:nvSpPr>
          <p:cNvPr id="55299" name="Title 1"/>
          <p:cNvSpPr>
            <a:spLocks noGrp="1"/>
          </p:cNvSpPr>
          <p:nvPr>
            <p:ph type="title" idx="4294967295"/>
          </p:nvPr>
        </p:nvSpPr>
        <p:spPr>
          <a:xfrm>
            <a:off x="457200" y="228600"/>
            <a:ext cx="8229600" cy="1036638"/>
          </a:xfrm>
        </p:spPr>
        <p:txBody>
          <a:bodyPr anchor="ctr"/>
          <a:lstStyle/>
          <a:p>
            <a:pPr eaLnBrk="1" hangingPunct="1"/>
            <a:r>
              <a:rPr lang="en-US" altLang="en-US" smtClean="0">
                <a:solidFill>
                  <a:schemeClr val="tx1"/>
                </a:solidFill>
              </a:rPr>
              <a:t>RtI calls for a shift in thinking…</a:t>
            </a:r>
          </a:p>
        </p:txBody>
      </p:sp>
      <p:sp>
        <p:nvSpPr>
          <p:cNvPr id="55300" name="Content Placeholder 4"/>
          <p:cNvSpPr>
            <a:spLocks noGrp="1"/>
          </p:cNvSpPr>
          <p:nvPr>
            <p:ph sz="half" idx="4294967295"/>
          </p:nvPr>
        </p:nvSpPr>
        <p:spPr>
          <a:xfrm>
            <a:off x="76200" y="1600200"/>
            <a:ext cx="5791200" cy="4525963"/>
          </a:xfrm>
        </p:spPr>
        <p:txBody>
          <a:bodyPr>
            <a:noAutofit/>
          </a:bodyPr>
          <a:lstStyle/>
          <a:p>
            <a:pPr algn="ctr" eaLnBrk="1" hangingPunct="1">
              <a:lnSpc>
                <a:spcPct val="70000"/>
              </a:lnSpc>
              <a:buFont typeface="Wingdings" pitchFamily="-1" charset="2"/>
              <a:buNone/>
            </a:pPr>
            <a:r>
              <a:rPr lang="en-US" altLang="en-US" sz="3000" b="1" dirty="0" smtClean="0"/>
              <a:t>The central question is not:</a:t>
            </a:r>
          </a:p>
          <a:p>
            <a:pPr algn="ctr" eaLnBrk="1" hangingPunct="1">
              <a:lnSpc>
                <a:spcPct val="70000"/>
              </a:lnSpc>
              <a:buFont typeface="Wingdings" pitchFamily="-1" charset="2"/>
              <a:buNone/>
            </a:pPr>
            <a:endParaRPr lang="en-US" altLang="en-US" sz="3000" dirty="0" smtClean="0"/>
          </a:p>
          <a:p>
            <a:pPr algn="ctr" eaLnBrk="1" hangingPunct="1">
              <a:lnSpc>
                <a:spcPct val="70000"/>
              </a:lnSpc>
              <a:buFont typeface="Wingdings" pitchFamily="-1" charset="2"/>
              <a:buNone/>
            </a:pPr>
            <a:r>
              <a:rPr lang="en-US" altLang="en-US" sz="3000" dirty="0" smtClean="0"/>
              <a:t>“What about the students is causing the performance discrepancy?”</a:t>
            </a:r>
          </a:p>
          <a:p>
            <a:pPr algn="ctr" eaLnBrk="1" hangingPunct="1">
              <a:lnSpc>
                <a:spcPct val="70000"/>
              </a:lnSpc>
              <a:buFont typeface="Wingdings" pitchFamily="-1" charset="2"/>
              <a:buNone/>
            </a:pPr>
            <a:endParaRPr lang="en-US" altLang="en-US" sz="3000" dirty="0" smtClean="0"/>
          </a:p>
          <a:p>
            <a:pPr algn="ctr" eaLnBrk="1" hangingPunct="1">
              <a:lnSpc>
                <a:spcPct val="70000"/>
              </a:lnSpc>
              <a:buFont typeface="Wingdings" pitchFamily="-1" charset="2"/>
              <a:buNone/>
            </a:pPr>
            <a:r>
              <a:rPr lang="en-US" altLang="en-US" sz="3200" b="1" dirty="0" smtClean="0"/>
              <a:t>But rather</a:t>
            </a:r>
            <a:r>
              <a:rPr lang="en-US" altLang="en-US" sz="3200" dirty="0" smtClean="0"/>
              <a:t>:</a:t>
            </a:r>
          </a:p>
          <a:p>
            <a:pPr algn="ctr" eaLnBrk="1" hangingPunct="1">
              <a:lnSpc>
                <a:spcPct val="70000"/>
              </a:lnSpc>
              <a:buFont typeface="Wingdings" pitchFamily="-1" charset="2"/>
              <a:buNone/>
            </a:pPr>
            <a:endParaRPr lang="en-US" altLang="en-US" sz="3000" dirty="0" smtClean="0"/>
          </a:p>
          <a:p>
            <a:pPr algn="ctr" eaLnBrk="1" hangingPunct="1">
              <a:lnSpc>
                <a:spcPct val="70000"/>
              </a:lnSpc>
              <a:buFont typeface="Wingdings" pitchFamily="-1" charset="2"/>
              <a:buNone/>
            </a:pPr>
            <a:r>
              <a:rPr lang="en-US" altLang="en-US" sz="3000" dirty="0" smtClean="0"/>
              <a:t>“What about the interaction of the curriculum, instruction, learners, and learning environment should be altered so that students learn?”</a:t>
            </a:r>
          </a:p>
          <a:p>
            <a:pPr eaLnBrk="1" hangingPunct="1">
              <a:lnSpc>
                <a:spcPct val="90000"/>
              </a:lnSpc>
            </a:pPr>
            <a:endParaRPr lang="en-US" altLang="en-US" sz="3000" dirty="0" smtClean="0"/>
          </a:p>
        </p:txBody>
      </p:sp>
      <p:sp>
        <p:nvSpPr>
          <p:cNvPr id="55301" name="TextBox 6"/>
          <p:cNvSpPr txBox="1">
            <a:spLocks noChangeArrowheads="1"/>
          </p:cNvSpPr>
          <p:nvPr/>
        </p:nvSpPr>
        <p:spPr bwMode="auto">
          <a:xfrm>
            <a:off x="3352800" y="5867400"/>
            <a:ext cx="1447800" cy="307975"/>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1" charset="0"/>
                <a:cs typeface="Arial" charset="0"/>
              </a:defRPr>
            </a:lvl1pPr>
            <a:lvl2pPr marL="37931725" indent="-37474525" eaLnBrk="0" hangingPunct="0">
              <a:defRPr sz="2400">
                <a:solidFill>
                  <a:schemeClr val="tx1"/>
                </a:solidFill>
                <a:latin typeface="Calibri" pitchFamily="-1" charset="0"/>
                <a:cs typeface="Arial" charset="0"/>
              </a:defRPr>
            </a:lvl2pPr>
            <a:lvl3pPr eaLnBrk="0" hangingPunct="0">
              <a:defRPr sz="2400">
                <a:solidFill>
                  <a:schemeClr val="tx1"/>
                </a:solidFill>
                <a:latin typeface="Calibri" pitchFamily="-1" charset="0"/>
                <a:cs typeface="Arial" charset="0"/>
              </a:defRPr>
            </a:lvl3pPr>
            <a:lvl4pPr eaLnBrk="0" hangingPunct="0">
              <a:defRPr sz="2400">
                <a:solidFill>
                  <a:schemeClr val="tx1"/>
                </a:solidFill>
                <a:latin typeface="Calibri" pitchFamily="-1" charset="0"/>
                <a:cs typeface="Arial" charset="0"/>
              </a:defRPr>
            </a:lvl4pPr>
            <a:lvl5pPr eaLnBrk="0" hangingPunct="0">
              <a:defRPr sz="2400">
                <a:solidFill>
                  <a:schemeClr val="tx1"/>
                </a:solidFill>
                <a:latin typeface="Calibri" pitchFamily="-1" charset="0"/>
                <a:cs typeface="Arial" charset="0"/>
              </a:defRPr>
            </a:lvl5pPr>
            <a:lvl6pPr marL="457200" eaLnBrk="0" fontAlgn="base" hangingPunct="0">
              <a:spcBef>
                <a:spcPct val="0"/>
              </a:spcBef>
              <a:spcAft>
                <a:spcPct val="0"/>
              </a:spcAft>
              <a:defRPr sz="2400">
                <a:solidFill>
                  <a:schemeClr val="tx1"/>
                </a:solidFill>
                <a:latin typeface="Calibri" pitchFamily="-1" charset="0"/>
                <a:cs typeface="Arial" charset="0"/>
              </a:defRPr>
            </a:lvl6pPr>
            <a:lvl7pPr marL="914400" eaLnBrk="0" fontAlgn="base" hangingPunct="0">
              <a:spcBef>
                <a:spcPct val="0"/>
              </a:spcBef>
              <a:spcAft>
                <a:spcPct val="0"/>
              </a:spcAft>
              <a:defRPr sz="2400">
                <a:solidFill>
                  <a:schemeClr val="tx1"/>
                </a:solidFill>
                <a:latin typeface="Calibri" pitchFamily="-1" charset="0"/>
                <a:cs typeface="Arial" charset="0"/>
              </a:defRPr>
            </a:lvl7pPr>
            <a:lvl8pPr marL="1371600" eaLnBrk="0" fontAlgn="base" hangingPunct="0">
              <a:spcBef>
                <a:spcPct val="0"/>
              </a:spcBef>
              <a:spcAft>
                <a:spcPct val="0"/>
              </a:spcAft>
              <a:defRPr sz="2400">
                <a:solidFill>
                  <a:schemeClr val="tx1"/>
                </a:solidFill>
                <a:latin typeface="Calibri" pitchFamily="-1" charset="0"/>
                <a:cs typeface="Arial" charset="0"/>
              </a:defRPr>
            </a:lvl8pPr>
            <a:lvl9pPr marL="1828800" eaLnBrk="0" fontAlgn="base" hangingPunct="0">
              <a:spcBef>
                <a:spcPct val="0"/>
              </a:spcBef>
              <a:spcAft>
                <a:spcPct val="0"/>
              </a:spcAft>
              <a:defRPr sz="2400">
                <a:solidFill>
                  <a:schemeClr val="tx1"/>
                </a:solidFill>
                <a:latin typeface="Calibri" pitchFamily="-1" charset="0"/>
                <a:cs typeface="Arial" charset="0"/>
              </a:defRPr>
            </a:lvl9pPr>
          </a:lstStyle>
          <a:p>
            <a:pPr algn="ctr" eaLnBrk="1" fontAlgn="base" hangingPunct="1">
              <a:spcBef>
                <a:spcPct val="0"/>
              </a:spcBef>
              <a:spcAft>
                <a:spcPct val="0"/>
              </a:spcAft>
            </a:pPr>
            <a:r>
              <a:rPr lang="en-US" altLang="en-US" sz="1400" b="1">
                <a:solidFill>
                  <a:srgbClr val="FFFFFF"/>
                </a:solidFill>
              </a:rPr>
              <a:t>-Howell</a:t>
            </a:r>
          </a:p>
        </p:txBody>
      </p:sp>
      <p:sp>
        <p:nvSpPr>
          <p:cNvPr id="6" name="Slide Number Placeholder 5"/>
          <p:cNvSpPr>
            <a:spLocks noGrp="1"/>
          </p:cNvSpPr>
          <p:nvPr>
            <p:ph type="sldNum" sz="quarter" idx="12"/>
          </p:nvPr>
        </p:nvSpPr>
        <p:spPr/>
        <p:txBody>
          <a:bodyPr/>
          <a:lstStyle/>
          <a:p>
            <a:fld id="{D2E7F87A-39FC-4B46-890A-8AFEFD77C52A}" type="slidenum">
              <a:rPr lang="en-US" smtClean="0"/>
              <a:pPr/>
              <a:t>14</a:t>
            </a:fld>
            <a:endParaRPr lang="en-US"/>
          </a:p>
        </p:txBody>
      </p:sp>
      <p:sp>
        <p:nvSpPr>
          <p:cNvPr id="8" name="Footer Placeholder 4"/>
          <p:cNvSpPr>
            <a:spLocks noGrp="1"/>
          </p:cNvSpPr>
          <p:nvPr>
            <p:ph type="ftr" sz="quarter" idx="11"/>
          </p:nvPr>
        </p:nvSpPr>
        <p:spPr>
          <a:xfrm>
            <a:off x="457200" y="6416675"/>
            <a:ext cx="8610600" cy="365125"/>
          </a:xfrm>
        </p:spPr>
        <p:txBody>
          <a:bodyPr/>
          <a:lstStyle/>
          <a:p>
            <a:pPr algn="l"/>
            <a:r>
              <a:rPr lang="en-US" dirty="0" smtClean="0"/>
              <a:t>Seguin ISD Curriculum and Instruction Department 					August 2015</a:t>
            </a:r>
            <a:endParaRPr lang="en-US" dirty="0"/>
          </a:p>
        </p:txBody>
      </p:sp>
    </p:spTree>
    <p:extLst>
      <p:ext uri="{BB962C8B-B14F-4D97-AF65-F5344CB8AC3E}">
        <p14:creationId xmlns:p14="http://schemas.microsoft.com/office/powerpoint/2010/main" xmlns="" xmlns:mv="urn:schemas-microsoft-com:mac:vml" xmlns:mc="http://schemas.openxmlformats.org/markup-compatibility/2006" val="3221358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04800" y="76200"/>
            <a:ext cx="8382000" cy="1143000"/>
          </a:xfrm>
        </p:spPr>
        <p:txBody>
          <a:bodyPr>
            <a:normAutofit fontScale="90000"/>
          </a:bodyPr>
          <a:lstStyle/>
          <a:p>
            <a:pPr eaLnBrk="1" hangingPunct="1"/>
            <a:r>
              <a:rPr lang="en-US" dirty="0" smtClean="0"/>
              <a:t>Essential Component of RtI:</a:t>
            </a:r>
            <a:br>
              <a:rPr lang="en-US" dirty="0" smtClean="0"/>
            </a:br>
            <a:r>
              <a:rPr lang="en-US" dirty="0" smtClean="0"/>
              <a:t>Multi-Tiered System of Support</a:t>
            </a:r>
          </a:p>
        </p:txBody>
      </p:sp>
      <p:sp>
        <p:nvSpPr>
          <p:cNvPr id="59395" name="Rectangle 3"/>
          <p:cNvSpPr>
            <a:spLocks noGrp="1" noChangeArrowheads="1"/>
          </p:cNvSpPr>
          <p:nvPr>
            <p:ph type="body" idx="1"/>
          </p:nvPr>
        </p:nvSpPr>
        <p:spPr>
          <a:xfrm>
            <a:off x="304800" y="1600200"/>
            <a:ext cx="8686800" cy="5181600"/>
          </a:xfrm>
        </p:spPr>
        <p:txBody>
          <a:bodyPr>
            <a:noAutofit/>
          </a:bodyPr>
          <a:lstStyle/>
          <a:p>
            <a:pPr eaLnBrk="1" hangingPunct="1">
              <a:spcAft>
                <a:spcPts val="1800"/>
              </a:spcAft>
            </a:pPr>
            <a:r>
              <a:rPr lang="en-US" sz="3200" dirty="0" smtClean="0"/>
              <a:t>A multi-tiered model is used “to ensure that appropriate instruction directly addresses students’ academic and behavioral difficulties in the general education setting”</a:t>
            </a:r>
            <a:endParaRPr lang="en-US" sz="3200" i="1" dirty="0" smtClean="0"/>
          </a:p>
          <a:p>
            <a:pPr eaLnBrk="1" hangingPunct="1">
              <a:spcAft>
                <a:spcPts val="1800"/>
              </a:spcAft>
            </a:pPr>
            <a:r>
              <a:rPr lang="en-US" sz="3200" dirty="0" smtClean="0"/>
              <a:t>Includes “layers of increasingly intense intervention responding to student-specific needs”</a:t>
            </a:r>
            <a:endParaRPr lang="en-US" sz="3600" dirty="0" smtClean="0"/>
          </a:p>
          <a:p>
            <a:pPr algn="r" eaLnBrk="1" hangingPunct="1">
              <a:spcAft>
                <a:spcPts val="1800"/>
              </a:spcAft>
              <a:buFont typeface="Wingdings" pitchFamily="-1" charset="2"/>
              <a:buNone/>
            </a:pPr>
            <a:r>
              <a:rPr lang="en-US" sz="2400" i="1" dirty="0" smtClean="0"/>
              <a:t>TEA RtI Guidance Document</a:t>
            </a:r>
            <a:endParaRPr lang="en-US" sz="2400" dirty="0" smtClean="0"/>
          </a:p>
        </p:txBody>
      </p:sp>
      <p:sp>
        <p:nvSpPr>
          <p:cNvPr id="4" name="Slide Number Placeholder 3"/>
          <p:cNvSpPr>
            <a:spLocks noGrp="1"/>
          </p:cNvSpPr>
          <p:nvPr>
            <p:ph type="sldNum" sz="quarter" idx="12"/>
          </p:nvPr>
        </p:nvSpPr>
        <p:spPr/>
        <p:txBody>
          <a:bodyPr>
            <a:normAutofit fontScale="85000" lnSpcReduction="20000"/>
          </a:bodyPr>
          <a:lstStyle/>
          <a:p>
            <a:fld id="{D2E7F87A-39FC-4B46-890A-8AFEFD77C52A}" type="slidenum">
              <a:rPr lang="en-US" smtClean="0"/>
              <a:pPr/>
              <a:t>2</a:t>
            </a:fld>
            <a:endParaRPr lang="en-US"/>
          </a:p>
        </p:txBody>
      </p:sp>
      <p:sp>
        <p:nvSpPr>
          <p:cNvPr id="5" name="Footer Placeholder 4"/>
          <p:cNvSpPr>
            <a:spLocks noGrp="1"/>
          </p:cNvSpPr>
          <p:nvPr>
            <p:ph type="ftr" sz="quarter" idx="11"/>
          </p:nvPr>
        </p:nvSpPr>
        <p:spPr>
          <a:xfrm>
            <a:off x="228600" y="6248206"/>
            <a:ext cx="8610600" cy="365125"/>
          </a:xfrm>
        </p:spPr>
        <p:txBody>
          <a:bodyPr/>
          <a:lstStyle/>
          <a:p>
            <a:pPr algn="l"/>
            <a:r>
              <a:rPr lang="en-US" dirty="0" smtClean="0"/>
              <a:t>Seguin ISD Curriculum and Instruction Department 					August 2015</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3"/>
          <p:cNvSpPr>
            <a:spLocks noGrp="1" noChangeArrowheads="1"/>
          </p:cNvSpPr>
          <p:nvPr>
            <p:ph type="title"/>
          </p:nvPr>
        </p:nvSpPr>
        <p:spPr>
          <a:xfrm>
            <a:off x="152400" y="0"/>
            <a:ext cx="8839200" cy="1295400"/>
          </a:xfrm>
        </p:spPr>
        <p:txBody>
          <a:bodyPr lIns="90488" tIns="44450" rIns="90488" bIns="44450" anchor="b">
            <a:normAutofit/>
          </a:bodyPr>
          <a:lstStyle/>
          <a:p>
            <a:pPr eaLnBrk="1" hangingPunct="1"/>
            <a:r>
              <a:rPr lang="en-US" sz="3600" dirty="0" smtClean="0"/>
              <a:t>Multi-Tiered System of Support:</a:t>
            </a:r>
            <a:br>
              <a:rPr lang="en-US" sz="3600" dirty="0" smtClean="0"/>
            </a:br>
            <a:r>
              <a:rPr lang="en-US" sz="3600" dirty="0" smtClean="0"/>
              <a:t>Public Health &amp; Disease Prevention</a:t>
            </a:r>
            <a:endParaRPr lang="en-US" sz="2200" dirty="0" smtClean="0"/>
          </a:p>
        </p:txBody>
      </p:sp>
      <p:sp>
        <p:nvSpPr>
          <p:cNvPr id="70659" name="Rectangle 4"/>
          <p:cNvSpPr>
            <a:spLocks noGrp="1" noChangeArrowheads="1"/>
          </p:cNvSpPr>
          <p:nvPr>
            <p:ph sz="quarter" idx="1"/>
          </p:nvPr>
        </p:nvSpPr>
        <p:spPr>
          <a:xfrm>
            <a:off x="457200" y="1676400"/>
            <a:ext cx="4572000" cy="4800600"/>
          </a:xfrm>
        </p:spPr>
        <p:txBody>
          <a:bodyPr lIns="90488" tIns="44450" rIns="90488" bIns="44450">
            <a:noAutofit/>
          </a:bodyPr>
          <a:lstStyle/>
          <a:p>
            <a:pPr eaLnBrk="1" hangingPunct="1">
              <a:lnSpc>
                <a:spcPct val="90000"/>
              </a:lnSpc>
              <a:buClr>
                <a:schemeClr val="tx1"/>
              </a:buClr>
              <a:buFont typeface="Wingdings" pitchFamily="-1" charset="2"/>
              <a:buNone/>
              <a:defRPr/>
            </a:pPr>
            <a:r>
              <a:rPr lang="en-US" sz="3200" b="1" dirty="0" smtClean="0">
                <a:solidFill>
                  <a:srgbClr val="FF3300"/>
                </a:solidFill>
              </a:rPr>
              <a:t>Tertiary (FEW)</a:t>
            </a:r>
            <a:endParaRPr lang="en-US" sz="2400" b="1" dirty="0" smtClean="0">
              <a:solidFill>
                <a:srgbClr val="FF3300"/>
              </a:solidFill>
            </a:endParaRPr>
          </a:p>
          <a:p>
            <a:pPr lvl="1" eaLnBrk="1" hangingPunct="1">
              <a:lnSpc>
                <a:spcPct val="90000"/>
              </a:lnSpc>
              <a:buFont typeface="Wingdings" pitchFamily="-1" charset="2"/>
              <a:buNone/>
              <a:defRPr/>
            </a:pPr>
            <a:r>
              <a:rPr lang="en-US" sz="2200" dirty="0" smtClean="0"/>
              <a:t>-  Reduce complications, intensity, severity of current cases</a:t>
            </a:r>
          </a:p>
          <a:p>
            <a:pPr lvl="1" eaLnBrk="1" hangingPunct="1">
              <a:lnSpc>
                <a:spcPct val="90000"/>
              </a:lnSpc>
              <a:buFont typeface="Wingdings" pitchFamily="-1" charset="2"/>
              <a:buNone/>
              <a:defRPr/>
            </a:pPr>
            <a:r>
              <a:rPr lang="en-US" sz="2000" dirty="0" smtClean="0"/>
              <a:t>Ex.  Chemotherapy, surgery</a:t>
            </a:r>
            <a:endParaRPr lang="en-US" sz="3200" b="1" dirty="0" smtClean="0">
              <a:solidFill>
                <a:srgbClr val="FFFF00"/>
              </a:solidFill>
            </a:endParaRPr>
          </a:p>
          <a:p>
            <a:pPr eaLnBrk="1" hangingPunct="1">
              <a:lnSpc>
                <a:spcPct val="90000"/>
              </a:lnSpc>
              <a:buClr>
                <a:schemeClr val="tx1"/>
              </a:buClr>
              <a:buFont typeface="Wingdings" pitchFamily="-1" charset="2"/>
              <a:buNone/>
              <a:defRPr/>
            </a:pPr>
            <a:r>
              <a:rPr lang="en-US" sz="3200" b="1" dirty="0" smtClean="0">
                <a:solidFill>
                  <a:srgbClr val="FFC000"/>
                </a:solidFill>
              </a:rPr>
              <a:t>Secondary (SOME)</a:t>
            </a:r>
          </a:p>
          <a:p>
            <a:pPr lvl="1" eaLnBrk="1" hangingPunct="1">
              <a:lnSpc>
                <a:spcPct val="90000"/>
              </a:lnSpc>
              <a:buClr>
                <a:schemeClr val="tx1"/>
              </a:buClr>
              <a:buFont typeface="Wingdings" pitchFamily="-1" charset="2"/>
              <a:buNone/>
              <a:defRPr/>
            </a:pPr>
            <a:r>
              <a:rPr lang="en-US" sz="2200" dirty="0" smtClean="0"/>
              <a:t>-  Reduce current cases of problem behavior</a:t>
            </a:r>
          </a:p>
          <a:p>
            <a:pPr lvl="1" eaLnBrk="1" hangingPunct="1">
              <a:lnSpc>
                <a:spcPct val="90000"/>
              </a:lnSpc>
              <a:buClr>
                <a:schemeClr val="tx1"/>
              </a:buClr>
              <a:buFont typeface="Wingdings" pitchFamily="-1" charset="2"/>
              <a:buNone/>
              <a:defRPr/>
            </a:pPr>
            <a:r>
              <a:rPr lang="en-US" sz="2000" dirty="0" smtClean="0"/>
              <a:t>Ex.  Antibiotics</a:t>
            </a:r>
            <a:endParaRPr lang="en-US" sz="3200" dirty="0" smtClean="0">
              <a:solidFill>
                <a:srgbClr val="00CC00"/>
              </a:solidFill>
            </a:endParaRPr>
          </a:p>
          <a:p>
            <a:pPr eaLnBrk="1" hangingPunct="1">
              <a:lnSpc>
                <a:spcPct val="90000"/>
              </a:lnSpc>
              <a:buClr>
                <a:schemeClr val="tx1"/>
              </a:buClr>
              <a:buFont typeface="Wingdings" pitchFamily="-1" charset="2"/>
              <a:buNone/>
              <a:defRPr/>
            </a:pPr>
            <a:r>
              <a:rPr lang="en-US" sz="3200" b="1" dirty="0" smtClean="0">
                <a:solidFill>
                  <a:srgbClr val="00CC00"/>
                </a:solidFill>
              </a:rPr>
              <a:t>Primary (ALL)</a:t>
            </a:r>
            <a:endParaRPr lang="en-US" sz="2400" b="1" dirty="0" smtClean="0">
              <a:solidFill>
                <a:srgbClr val="00CC00"/>
              </a:solidFill>
            </a:endParaRPr>
          </a:p>
          <a:p>
            <a:pPr lvl="1" eaLnBrk="1" hangingPunct="1">
              <a:lnSpc>
                <a:spcPct val="90000"/>
              </a:lnSpc>
              <a:buClr>
                <a:schemeClr val="tx1"/>
              </a:buClr>
              <a:buFont typeface="Wingdings" pitchFamily="-1" charset="2"/>
              <a:buNone/>
              <a:defRPr/>
            </a:pPr>
            <a:r>
              <a:rPr lang="en-US" sz="2200" dirty="0" smtClean="0"/>
              <a:t>-  Reduce new cases of problem behavior</a:t>
            </a:r>
          </a:p>
          <a:p>
            <a:pPr lvl="1" eaLnBrk="1" hangingPunct="1">
              <a:lnSpc>
                <a:spcPct val="90000"/>
              </a:lnSpc>
              <a:buClr>
                <a:schemeClr val="tx1"/>
              </a:buClr>
              <a:buFont typeface="Wingdings" pitchFamily="-1" charset="2"/>
              <a:buNone/>
              <a:defRPr/>
            </a:pPr>
            <a:r>
              <a:rPr lang="en-US" sz="2000" dirty="0" smtClean="0"/>
              <a:t>Ex.  Vaccines, nutrition</a:t>
            </a:r>
          </a:p>
        </p:txBody>
      </p:sp>
      <p:grpSp>
        <p:nvGrpSpPr>
          <p:cNvPr id="2" name="Group 6"/>
          <p:cNvGrpSpPr/>
          <p:nvPr/>
        </p:nvGrpSpPr>
        <p:grpSpPr>
          <a:xfrm>
            <a:off x="4800600" y="1600200"/>
            <a:ext cx="4114800" cy="4800600"/>
            <a:chOff x="5181600" y="1600200"/>
            <a:chExt cx="3276600" cy="4343400"/>
          </a:xfrm>
        </p:grpSpPr>
        <p:sp>
          <p:nvSpPr>
            <p:cNvPr id="57348" name="AutoShape 6"/>
            <p:cNvSpPr>
              <a:spLocks noChangeArrowheads="1"/>
            </p:cNvSpPr>
            <p:nvPr/>
          </p:nvSpPr>
          <p:spPr bwMode="auto">
            <a:xfrm>
              <a:off x="5181600" y="1600200"/>
              <a:ext cx="3276600" cy="4343400"/>
            </a:xfrm>
            <a:prstGeom prst="triangle">
              <a:avLst>
                <a:gd name="adj" fmla="val 50000"/>
              </a:avLst>
            </a:prstGeom>
            <a:solidFill>
              <a:srgbClr val="00FF00"/>
            </a:solidFill>
            <a:ln w="9525">
              <a:solidFill>
                <a:schemeClr val="tx1"/>
              </a:solidFill>
              <a:miter lim="800000"/>
              <a:headEnd/>
              <a:tailEnd/>
            </a:ln>
          </p:spPr>
          <p:txBody>
            <a:bodyPr wrap="none" anchor="ctr"/>
            <a:lstStyle/>
            <a:p>
              <a:endParaRPr lang="en-US">
                <a:solidFill>
                  <a:srgbClr val="000000"/>
                </a:solidFill>
              </a:endParaRPr>
            </a:p>
          </p:txBody>
        </p:sp>
        <p:sp>
          <p:nvSpPr>
            <p:cNvPr id="57349" name="AutoShape 7"/>
            <p:cNvSpPr>
              <a:spLocks noChangeArrowheads="1"/>
            </p:cNvSpPr>
            <p:nvPr/>
          </p:nvSpPr>
          <p:spPr bwMode="auto">
            <a:xfrm>
              <a:off x="6324600" y="1621971"/>
              <a:ext cx="990600" cy="1219200"/>
            </a:xfrm>
            <a:prstGeom prst="triangle">
              <a:avLst>
                <a:gd name="adj" fmla="val 49579"/>
              </a:avLst>
            </a:prstGeom>
            <a:solidFill>
              <a:srgbClr val="FFFF00"/>
            </a:solidFill>
            <a:ln w="9525">
              <a:solidFill>
                <a:schemeClr val="tx1"/>
              </a:solidFill>
              <a:miter lim="800000"/>
              <a:headEnd/>
              <a:tailEnd/>
            </a:ln>
          </p:spPr>
          <p:txBody>
            <a:bodyPr wrap="none" anchor="ctr"/>
            <a:lstStyle/>
            <a:p>
              <a:endParaRPr lang="en-US">
                <a:solidFill>
                  <a:srgbClr val="000000"/>
                </a:solidFill>
              </a:endParaRPr>
            </a:p>
          </p:txBody>
        </p:sp>
        <p:sp>
          <p:nvSpPr>
            <p:cNvPr id="57350" name="AutoShape 8"/>
            <p:cNvSpPr>
              <a:spLocks noChangeArrowheads="1"/>
            </p:cNvSpPr>
            <p:nvPr/>
          </p:nvSpPr>
          <p:spPr bwMode="auto">
            <a:xfrm>
              <a:off x="6637867" y="1600200"/>
              <a:ext cx="361950" cy="503238"/>
            </a:xfrm>
            <a:prstGeom prst="triangle">
              <a:avLst>
                <a:gd name="adj" fmla="val 50000"/>
              </a:avLst>
            </a:prstGeom>
            <a:solidFill>
              <a:srgbClr val="FF0000"/>
            </a:solidFill>
            <a:ln w="9525">
              <a:solidFill>
                <a:schemeClr val="tx1"/>
              </a:solidFill>
              <a:miter lim="800000"/>
              <a:headEnd/>
              <a:tailEnd/>
            </a:ln>
          </p:spPr>
          <p:txBody>
            <a:bodyPr wrap="none" anchor="ctr"/>
            <a:lstStyle/>
            <a:p>
              <a:endParaRPr lang="en-US">
                <a:solidFill>
                  <a:srgbClr val="000000"/>
                </a:solidFill>
              </a:endParaRPr>
            </a:p>
          </p:txBody>
        </p:sp>
      </p:grpSp>
      <p:sp>
        <p:nvSpPr>
          <p:cNvPr id="8" name="Slide Number Placeholder 7"/>
          <p:cNvSpPr>
            <a:spLocks noGrp="1"/>
          </p:cNvSpPr>
          <p:nvPr>
            <p:ph type="sldNum" sz="quarter" idx="16"/>
          </p:nvPr>
        </p:nvSpPr>
        <p:spPr/>
        <p:txBody>
          <a:bodyPr>
            <a:normAutofit fontScale="85000" lnSpcReduction="20000"/>
          </a:bodyPr>
          <a:lstStyle/>
          <a:p>
            <a:fld id="{D2E7F87A-39FC-4B46-890A-8AFEFD77C52A}" type="slidenum">
              <a:rPr lang="en-US" smtClean="0"/>
              <a:pPr/>
              <a:t>3</a:t>
            </a:fld>
            <a:endParaRPr lang="en-US"/>
          </a:p>
        </p:txBody>
      </p:sp>
      <p:sp>
        <p:nvSpPr>
          <p:cNvPr id="10" name="Footer Placeholder 4"/>
          <p:cNvSpPr>
            <a:spLocks noGrp="1"/>
          </p:cNvSpPr>
          <p:nvPr>
            <p:ph type="ftr" sz="quarter" idx="4294967295"/>
          </p:nvPr>
        </p:nvSpPr>
        <p:spPr>
          <a:xfrm>
            <a:off x="228600" y="6477000"/>
            <a:ext cx="8610600" cy="365125"/>
          </a:xfrm>
          <a:prstGeom prst="rect">
            <a:avLst/>
          </a:prstGeom>
        </p:spPr>
        <p:txBody>
          <a:bodyPr/>
          <a:lstStyle/>
          <a:p>
            <a:pPr algn="l"/>
            <a:r>
              <a:rPr lang="en-US" sz="1400" dirty="0" smtClean="0"/>
              <a:t>Seguin ISD Curriculum and Instruction Department 					August 2015</a:t>
            </a:r>
            <a:endParaRPr lang="en-US" sz="14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533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2"/>
                </a:solidFill>
                <a:effectLst/>
                <a:uLnTx/>
                <a:uFillTx/>
                <a:latin typeface="+mj-lt"/>
                <a:ea typeface="+mj-ea"/>
                <a:cs typeface="+mj-cs"/>
              </a:rPr>
              <a:t>Seguin ISD Multi-Tier Model</a:t>
            </a:r>
            <a:endParaRPr kumimoji="0" lang="en-US" sz="4000" b="0" i="0" u="sng" strike="noStrike" kern="1200" cap="none" spc="0" normalizeH="0" baseline="0" noProof="0" dirty="0">
              <a:ln>
                <a:noFill/>
              </a:ln>
              <a:solidFill>
                <a:schemeClr val="tx2"/>
              </a:solidFill>
              <a:effectLst/>
              <a:uLnTx/>
              <a:uFillTx/>
              <a:latin typeface="+mj-lt"/>
              <a:ea typeface="+mj-ea"/>
              <a:cs typeface="+mj-cs"/>
            </a:endParaRPr>
          </a:p>
        </p:txBody>
      </p:sp>
      <p:sp>
        <p:nvSpPr>
          <p:cNvPr id="5" name="Text Box 25"/>
          <p:cNvSpPr txBox="1">
            <a:spLocks noChangeArrowheads="1"/>
          </p:cNvSpPr>
          <p:nvPr/>
        </p:nvSpPr>
        <p:spPr bwMode="auto">
          <a:xfrm>
            <a:off x="6781800" y="3962400"/>
            <a:ext cx="2438400" cy="1143000"/>
          </a:xfrm>
          <a:prstGeom prst="rect">
            <a:avLst/>
          </a:prstGeom>
          <a:noFill/>
          <a:ln w="9525">
            <a:noFill/>
            <a:miter lim="800000"/>
            <a:headEnd/>
            <a:tailEnd/>
          </a:ln>
        </p:spPr>
        <p:txBody>
          <a:bodyPr/>
          <a:lstStyle/>
          <a:p>
            <a:pPr eaLnBrk="0" hangingPunct="0">
              <a:tabLst>
                <a:tab pos="228600" algn="l"/>
              </a:tabLst>
            </a:pPr>
            <a:r>
              <a:rPr lang="en-US" sz="1600" b="1" dirty="0" smtClean="0">
                <a:cs typeface="Times New Roman" pitchFamily="-1" charset="0"/>
              </a:rPr>
              <a:t>TIER </a:t>
            </a:r>
            <a:r>
              <a:rPr lang="en-US" sz="2000" b="1" dirty="0">
                <a:cs typeface="Times New Roman" pitchFamily="-1" charset="0"/>
              </a:rPr>
              <a:t>1</a:t>
            </a:r>
            <a:r>
              <a:rPr lang="en-US" sz="1600" b="1" dirty="0">
                <a:cs typeface="Times New Roman" pitchFamily="-1" charset="0"/>
              </a:rPr>
              <a:t>: Core Instructional Interventions</a:t>
            </a:r>
            <a:endParaRPr lang="en-US" sz="1400" dirty="0"/>
          </a:p>
          <a:p>
            <a:pPr eaLnBrk="0" hangingPunct="0">
              <a:buFontTx/>
              <a:buChar char="•"/>
              <a:tabLst>
                <a:tab pos="228600" algn="l"/>
              </a:tabLst>
            </a:pPr>
            <a:r>
              <a:rPr lang="en-US" sz="1600" dirty="0" smtClean="0">
                <a:cs typeface="Times New Roman" pitchFamily="-1" charset="0"/>
              </a:rPr>
              <a:t> All </a:t>
            </a:r>
            <a:r>
              <a:rPr lang="en-US" sz="1600" dirty="0">
                <a:cs typeface="Times New Roman" pitchFamily="-1" charset="0"/>
              </a:rPr>
              <a:t>students</a:t>
            </a:r>
            <a:endParaRPr lang="en-US" sz="1400" dirty="0"/>
          </a:p>
          <a:p>
            <a:pPr eaLnBrk="0" hangingPunct="0">
              <a:buFontTx/>
              <a:buChar char="•"/>
              <a:tabLst>
                <a:tab pos="228600" algn="l"/>
              </a:tabLst>
            </a:pPr>
            <a:r>
              <a:rPr lang="en-US" sz="1600" dirty="0" smtClean="0">
                <a:cs typeface="Times New Roman" pitchFamily="-1" charset="0"/>
              </a:rPr>
              <a:t> Preventive</a:t>
            </a:r>
            <a:r>
              <a:rPr lang="en-US" sz="1600" dirty="0">
                <a:cs typeface="Times New Roman" pitchFamily="-1" charset="0"/>
              </a:rPr>
              <a:t>, proactive</a:t>
            </a:r>
            <a:endParaRPr lang="en-US" sz="1400" dirty="0"/>
          </a:p>
          <a:p>
            <a:pPr eaLnBrk="0" hangingPunct="0">
              <a:tabLst>
                <a:tab pos="228600" algn="l"/>
              </a:tabLst>
            </a:pPr>
            <a:endParaRPr lang="en-US" sz="2400" dirty="0"/>
          </a:p>
        </p:txBody>
      </p:sp>
      <p:grpSp>
        <p:nvGrpSpPr>
          <p:cNvPr id="2" name="Group 6"/>
          <p:cNvGrpSpPr/>
          <p:nvPr/>
        </p:nvGrpSpPr>
        <p:grpSpPr>
          <a:xfrm>
            <a:off x="1447800" y="838200"/>
            <a:ext cx="6096000" cy="5867399"/>
            <a:chOff x="1295400" y="1524000"/>
            <a:chExt cx="6096000" cy="5186609"/>
          </a:xfrm>
        </p:grpSpPr>
        <p:grpSp>
          <p:nvGrpSpPr>
            <p:cNvPr id="3" name="Group 17"/>
            <p:cNvGrpSpPr>
              <a:grpSpLocks/>
            </p:cNvGrpSpPr>
            <p:nvPr/>
          </p:nvGrpSpPr>
          <p:grpSpPr bwMode="auto">
            <a:xfrm>
              <a:off x="1295400" y="1524000"/>
              <a:ext cx="6096000" cy="4931578"/>
              <a:chOff x="3708" y="2628"/>
              <a:chExt cx="8460" cy="6660"/>
            </a:xfrm>
          </p:grpSpPr>
          <p:sp>
            <p:nvSpPr>
              <p:cNvPr id="10" name="AutoShape 23"/>
              <p:cNvSpPr>
                <a:spLocks noChangeArrowheads="1"/>
              </p:cNvSpPr>
              <p:nvPr/>
            </p:nvSpPr>
            <p:spPr bwMode="auto">
              <a:xfrm flipH="1">
                <a:off x="3708" y="2628"/>
                <a:ext cx="4140" cy="6660"/>
              </a:xfrm>
              <a:prstGeom prst="rtTriangle">
                <a:avLst/>
              </a:prstGeom>
              <a:noFill/>
              <a:ln w="9525">
                <a:solidFill>
                  <a:srgbClr val="000000"/>
                </a:solidFill>
                <a:miter lim="800000"/>
                <a:headEnd/>
                <a:tailEnd/>
              </a:ln>
            </p:spPr>
            <p:txBody>
              <a:bodyPr/>
              <a:lstStyle/>
              <a:p>
                <a:endParaRPr lang="en-US"/>
              </a:p>
            </p:txBody>
          </p:sp>
          <p:sp>
            <p:nvSpPr>
              <p:cNvPr id="11" name="AutoShape 22"/>
              <p:cNvSpPr>
                <a:spLocks noChangeArrowheads="1"/>
              </p:cNvSpPr>
              <p:nvPr/>
            </p:nvSpPr>
            <p:spPr bwMode="auto">
              <a:xfrm>
                <a:off x="8028" y="2628"/>
                <a:ext cx="4140" cy="6660"/>
              </a:xfrm>
              <a:prstGeom prst="rtTriangle">
                <a:avLst/>
              </a:prstGeom>
              <a:noFill/>
              <a:ln w="9525">
                <a:solidFill>
                  <a:srgbClr val="000000"/>
                </a:solidFill>
                <a:miter lim="800000"/>
                <a:headEnd/>
                <a:tailEnd/>
              </a:ln>
            </p:spPr>
            <p:txBody>
              <a:bodyPr/>
              <a:lstStyle/>
              <a:p>
                <a:endParaRPr lang="en-US"/>
              </a:p>
            </p:txBody>
          </p:sp>
          <p:sp>
            <p:nvSpPr>
              <p:cNvPr id="12" name="Line 21"/>
              <p:cNvSpPr>
                <a:spLocks noChangeShapeType="1"/>
              </p:cNvSpPr>
              <p:nvPr/>
            </p:nvSpPr>
            <p:spPr bwMode="auto">
              <a:xfrm>
                <a:off x="6048" y="5508"/>
                <a:ext cx="1800" cy="0"/>
              </a:xfrm>
              <a:prstGeom prst="line">
                <a:avLst/>
              </a:prstGeom>
              <a:noFill/>
              <a:ln w="9525">
                <a:solidFill>
                  <a:srgbClr val="000000"/>
                </a:solidFill>
                <a:round/>
                <a:headEnd/>
                <a:tailEnd/>
              </a:ln>
            </p:spPr>
            <p:txBody>
              <a:bodyPr/>
              <a:lstStyle/>
              <a:p>
                <a:endParaRPr lang="en-US"/>
              </a:p>
            </p:txBody>
          </p:sp>
          <p:sp>
            <p:nvSpPr>
              <p:cNvPr id="13" name="Line 20"/>
              <p:cNvSpPr>
                <a:spLocks noChangeShapeType="1"/>
              </p:cNvSpPr>
              <p:nvPr/>
            </p:nvSpPr>
            <p:spPr bwMode="auto">
              <a:xfrm>
                <a:off x="8028" y="5508"/>
                <a:ext cx="1800" cy="0"/>
              </a:xfrm>
              <a:prstGeom prst="line">
                <a:avLst/>
              </a:prstGeom>
              <a:noFill/>
              <a:ln w="9525">
                <a:solidFill>
                  <a:srgbClr val="000000"/>
                </a:solidFill>
                <a:round/>
                <a:headEnd/>
                <a:tailEnd/>
              </a:ln>
            </p:spPr>
            <p:txBody>
              <a:bodyPr/>
              <a:lstStyle/>
              <a:p>
                <a:endParaRPr lang="en-US"/>
              </a:p>
            </p:txBody>
          </p:sp>
          <p:sp>
            <p:nvSpPr>
              <p:cNvPr id="14" name="Line 19"/>
              <p:cNvSpPr>
                <a:spLocks noChangeShapeType="1"/>
              </p:cNvSpPr>
              <p:nvPr/>
            </p:nvSpPr>
            <p:spPr bwMode="auto">
              <a:xfrm>
                <a:off x="6948" y="4068"/>
                <a:ext cx="900" cy="0"/>
              </a:xfrm>
              <a:prstGeom prst="line">
                <a:avLst/>
              </a:prstGeom>
              <a:noFill/>
              <a:ln w="9525">
                <a:solidFill>
                  <a:srgbClr val="000000"/>
                </a:solidFill>
                <a:round/>
                <a:headEnd/>
                <a:tailEnd/>
              </a:ln>
            </p:spPr>
            <p:txBody>
              <a:bodyPr/>
              <a:lstStyle/>
              <a:p>
                <a:endParaRPr lang="en-US"/>
              </a:p>
            </p:txBody>
          </p:sp>
          <p:sp>
            <p:nvSpPr>
              <p:cNvPr id="15" name="Line 18"/>
              <p:cNvSpPr>
                <a:spLocks noChangeShapeType="1"/>
              </p:cNvSpPr>
              <p:nvPr/>
            </p:nvSpPr>
            <p:spPr bwMode="auto">
              <a:xfrm>
                <a:off x="8028" y="4068"/>
                <a:ext cx="900" cy="0"/>
              </a:xfrm>
              <a:prstGeom prst="line">
                <a:avLst/>
              </a:prstGeom>
              <a:noFill/>
              <a:ln w="9525">
                <a:solidFill>
                  <a:srgbClr val="000000"/>
                </a:solidFill>
                <a:round/>
                <a:headEnd/>
                <a:tailEnd/>
              </a:ln>
            </p:spPr>
            <p:txBody>
              <a:bodyPr/>
              <a:lstStyle/>
              <a:p>
                <a:endParaRPr lang="en-US"/>
              </a:p>
            </p:txBody>
          </p:sp>
        </p:grpSp>
        <p:sp>
          <p:nvSpPr>
            <p:cNvPr id="9" name="Rectangle 29"/>
            <p:cNvSpPr>
              <a:spLocks noChangeArrowheads="1"/>
            </p:cNvSpPr>
            <p:nvPr/>
          </p:nvSpPr>
          <p:spPr bwMode="auto">
            <a:xfrm>
              <a:off x="2209800" y="2330355"/>
              <a:ext cx="4191000" cy="4380254"/>
            </a:xfrm>
            <a:prstGeom prst="rect">
              <a:avLst/>
            </a:prstGeom>
            <a:noFill/>
            <a:ln w="9525">
              <a:noFill/>
              <a:miter lim="800000"/>
              <a:headEnd/>
              <a:tailEnd/>
            </a:ln>
          </p:spPr>
          <p:txBody>
            <a:bodyPr wrap="square" anchor="ctr">
              <a:spAutoFit/>
            </a:bodyPr>
            <a:lstStyle/>
            <a:p>
              <a:pPr indent="457200"/>
              <a:r>
                <a:rPr lang="en-US" sz="1600" b="1" dirty="0">
                  <a:cs typeface="Times New Roman" pitchFamily="-1" charset="0"/>
                </a:rPr>
                <a:t>                 </a:t>
              </a:r>
              <a:r>
                <a:rPr lang="en-US" sz="1600" b="1" dirty="0" smtClean="0">
                  <a:cs typeface="Times New Roman" pitchFamily="-1" charset="0"/>
                </a:rPr>
                <a:t> 1-5</a:t>
              </a:r>
              <a:r>
                <a:rPr lang="en-US" sz="1600" b="1" dirty="0">
                  <a:cs typeface="Times New Roman" pitchFamily="-1" charset="0"/>
                </a:rPr>
                <a:t>%     </a:t>
              </a:r>
              <a:r>
                <a:rPr lang="en-US" sz="1600" b="1" dirty="0" smtClean="0">
                  <a:cs typeface="Times New Roman" pitchFamily="-1" charset="0"/>
                </a:rPr>
                <a:t>1-5%</a:t>
              </a:r>
            </a:p>
            <a:p>
              <a:pPr indent="457200"/>
              <a:endParaRPr lang="en-US" sz="1600" b="1" dirty="0" smtClean="0">
                <a:cs typeface="Times New Roman" pitchFamily="-1" charset="0"/>
              </a:endParaRPr>
            </a:p>
            <a:p>
              <a:pPr indent="457200"/>
              <a:endParaRPr lang="en-US" sz="1200" dirty="0"/>
            </a:p>
            <a:p>
              <a:pPr indent="457200" eaLnBrk="0" hangingPunct="0"/>
              <a:r>
                <a:rPr lang="en-US" sz="1600" b="1" dirty="0">
                  <a:cs typeface="Times New Roman" pitchFamily="-1" charset="0"/>
                </a:rPr>
                <a:t>         </a:t>
              </a:r>
            </a:p>
            <a:p>
              <a:pPr indent="457200" eaLnBrk="0" hangingPunct="0"/>
              <a:r>
                <a:rPr lang="en-US" sz="1600" b="1" dirty="0">
                  <a:cs typeface="Times New Roman" pitchFamily="-1" charset="0"/>
                </a:rPr>
                <a:t>	</a:t>
              </a:r>
              <a:r>
                <a:rPr lang="en-US" sz="1600" b="1" dirty="0" smtClean="0">
                  <a:cs typeface="Times New Roman" pitchFamily="-1" charset="0"/>
                </a:rPr>
                <a:t>    10-15</a:t>
              </a:r>
              <a:r>
                <a:rPr lang="en-US" sz="1600" b="1" dirty="0">
                  <a:cs typeface="Times New Roman" pitchFamily="-1" charset="0"/>
                </a:rPr>
                <a:t>%       </a:t>
              </a:r>
              <a:r>
                <a:rPr lang="en-US" sz="1600" b="1" dirty="0" smtClean="0">
                  <a:cs typeface="Times New Roman" pitchFamily="-1" charset="0"/>
                </a:rPr>
                <a:t> 10-15</a:t>
              </a:r>
              <a:r>
                <a:rPr lang="en-US" sz="1600" b="1" dirty="0">
                  <a:cs typeface="Times New Roman" pitchFamily="-1" charset="0"/>
                </a:rPr>
                <a:t>%</a:t>
              </a:r>
              <a:endParaRPr lang="en-US" sz="1200" dirty="0"/>
            </a:p>
            <a:p>
              <a:pPr indent="457200" eaLnBrk="0" hangingPunct="0"/>
              <a:r>
                <a:rPr lang="en-US" sz="1600" b="1" dirty="0">
                  <a:cs typeface="Times New Roman" pitchFamily="-1" charset="0"/>
                </a:rPr>
                <a:t>							 </a:t>
              </a:r>
              <a:endParaRPr lang="en-US" sz="1200" dirty="0"/>
            </a:p>
            <a:p>
              <a:pPr indent="457200" eaLnBrk="0" hangingPunct="0"/>
              <a:r>
                <a:rPr lang="en-US" sz="1600" b="1" dirty="0">
                  <a:cs typeface="Times New Roman" pitchFamily="-1" charset="0"/>
                </a:rPr>
                <a:t>         </a:t>
              </a:r>
            </a:p>
            <a:p>
              <a:pPr indent="457200" eaLnBrk="0" hangingPunct="0"/>
              <a:endParaRPr lang="en-US" sz="1600" b="1" dirty="0">
                <a:cs typeface="Times New Roman" pitchFamily="-1" charset="0"/>
              </a:endParaRPr>
            </a:p>
            <a:p>
              <a:pPr indent="457200" eaLnBrk="0" hangingPunct="0"/>
              <a:endParaRPr lang="en-US" sz="1600" b="1" dirty="0" smtClean="0">
                <a:cs typeface="Times New Roman" pitchFamily="-1" charset="0"/>
              </a:endParaRPr>
            </a:p>
            <a:p>
              <a:pPr indent="457200" eaLnBrk="0" hangingPunct="0"/>
              <a:endParaRPr lang="en-US" sz="1600" b="1" dirty="0">
                <a:cs typeface="Times New Roman" pitchFamily="-1" charset="0"/>
              </a:endParaRPr>
            </a:p>
            <a:p>
              <a:pPr indent="457200" eaLnBrk="0" hangingPunct="0"/>
              <a:r>
                <a:rPr lang="en-US" sz="1600" b="1" dirty="0">
                  <a:cs typeface="Times New Roman" pitchFamily="-1" charset="0"/>
                </a:rPr>
                <a:t>  </a:t>
              </a:r>
              <a:r>
                <a:rPr lang="en-US" sz="1600" b="1" dirty="0" smtClean="0">
                  <a:cs typeface="Times New Roman" pitchFamily="-1" charset="0"/>
                </a:rPr>
                <a:t>   80-85</a:t>
              </a:r>
              <a:r>
                <a:rPr lang="en-US" sz="1600" b="1" dirty="0">
                  <a:cs typeface="Times New Roman" pitchFamily="-1" charset="0"/>
                </a:rPr>
                <a:t>%                       </a:t>
              </a:r>
              <a:r>
                <a:rPr lang="en-US" sz="1600" b="1" dirty="0" smtClean="0">
                  <a:cs typeface="Times New Roman" pitchFamily="-1" charset="0"/>
                </a:rPr>
                <a:t>80-85</a:t>
              </a:r>
              <a:r>
                <a:rPr lang="en-US" sz="1600" b="1" dirty="0">
                  <a:cs typeface="Times New Roman" pitchFamily="-1" charset="0"/>
                </a:rPr>
                <a:t>%</a:t>
              </a:r>
              <a:endParaRPr lang="en-US" sz="1200" dirty="0"/>
            </a:p>
            <a:p>
              <a:pPr indent="457200" eaLnBrk="0" hangingPunct="0"/>
              <a:r>
                <a:rPr lang="en-US" sz="1600" b="1" dirty="0">
                  <a:cs typeface="Times New Roman" pitchFamily="-1" charset="0"/>
                </a:rPr>
                <a:t> 								        </a:t>
              </a:r>
            </a:p>
            <a:p>
              <a:pPr indent="457200" eaLnBrk="0" hangingPunct="0"/>
              <a:endParaRPr lang="en-US" sz="1600" b="1" dirty="0">
                <a:cs typeface="Times New Roman" pitchFamily="-1" charset="0"/>
              </a:endParaRPr>
            </a:p>
            <a:p>
              <a:pPr indent="457200" eaLnBrk="0" hangingPunct="0"/>
              <a:endParaRPr lang="en-US" sz="1600" b="1" dirty="0">
                <a:cs typeface="Times New Roman" pitchFamily="-1" charset="0"/>
              </a:endParaRPr>
            </a:p>
            <a:p>
              <a:pPr indent="457200" eaLnBrk="0" hangingPunct="0"/>
              <a:endParaRPr lang="en-US" sz="1600" b="1" dirty="0" smtClean="0">
                <a:cs typeface="Times New Roman" pitchFamily="-1" charset="0"/>
              </a:endParaRPr>
            </a:p>
            <a:p>
              <a:pPr indent="457200" eaLnBrk="0" hangingPunct="0"/>
              <a:endParaRPr lang="en-US" sz="1600" b="1" dirty="0" smtClean="0">
                <a:cs typeface="Times New Roman" pitchFamily="-1" charset="0"/>
              </a:endParaRPr>
            </a:p>
            <a:p>
              <a:pPr indent="457200" eaLnBrk="0" hangingPunct="0"/>
              <a:endParaRPr lang="en-US" sz="1600" b="1" dirty="0">
                <a:cs typeface="Times New Roman" pitchFamily="-1" charset="0"/>
              </a:endParaRPr>
            </a:p>
            <a:p>
              <a:pPr indent="457200" eaLnBrk="0" hangingPunct="0"/>
              <a:r>
                <a:rPr lang="en-US" sz="1600" b="1" dirty="0" smtClean="0">
                  <a:cs typeface="Times New Roman" pitchFamily="-1" charset="0"/>
                </a:rPr>
                <a:t>                   ALL STUDENTS</a:t>
              </a:r>
              <a:endParaRPr lang="en-US" sz="2000" dirty="0"/>
            </a:p>
          </p:txBody>
        </p:sp>
      </p:grpSp>
      <p:sp>
        <p:nvSpPr>
          <p:cNvPr id="16" name="Text Box 25"/>
          <p:cNvSpPr txBox="1">
            <a:spLocks noChangeArrowheads="1"/>
          </p:cNvSpPr>
          <p:nvPr/>
        </p:nvSpPr>
        <p:spPr bwMode="auto">
          <a:xfrm>
            <a:off x="6172200" y="1066800"/>
            <a:ext cx="2667000" cy="1371600"/>
          </a:xfrm>
          <a:prstGeom prst="rect">
            <a:avLst/>
          </a:prstGeom>
          <a:noFill/>
          <a:ln w="9525">
            <a:noFill/>
            <a:miter lim="800000"/>
            <a:headEnd/>
            <a:tailEnd/>
          </a:ln>
        </p:spPr>
        <p:txBody>
          <a:bodyPr/>
          <a:lstStyle/>
          <a:p>
            <a:pPr eaLnBrk="0" hangingPunct="0">
              <a:tabLst>
                <a:tab pos="228600" algn="l"/>
              </a:tabLst>
            </a:pPr>
            <a:r>
              <a:rPr lang="en-US" sz="1600" b="1" dirty="0" smtClean="0">
                <a:cs typeface="Times New Roman" pitchFamily="-1" charset="0"/>
              </a:rPr>
              <a:t>TIER </a:t>
            </a:r>
            <a:r>
              <a:rPr lang="en-US" sz="2000" b="1" dirty="0">
                <a:cs typeface="Times New Roman" pitchFamily="-1" charset="0"/>
              </a:rPr>
              <a:t>3</a:t>
            </a:r>
            <a:r>
              <a:rPr lang="en-US" sz="1600" b="1" dirty="0">
                <a:cs typeface="Times New Roman" pitchFamily="-1" charset="0"/>
              </a:rPr>
              <a:t>: Intensive, Individual Interventions</a:t>
            </a:r>
            <a:endParaRPr lang="en-US" sz="1400" dirty="0"/>
          </a:p>
          <a:p>
            <a:pPr eaLnBrk="0" hangingPunct="0">
              <a:buFontTx/>
              <a:buChar char="•"/>
              <a:tabLst>
                <a:tab pos="228600" algn="l"/>
              </a:tabLst>
            </a:pPr>
            <a:r>
              <a:rPr lang="en-US" sz="1600" dirty="0" smtClean="0">
                <a:cs typeface="Times New Roman" pitchFamily="-1" charset="0"/>
              </a:rPr>
              <a:t> Individual </a:t>
            </a:r>
            <a:r>
              <a:rPr lang="en-US" sz="1600" dirty="0">
                <a:cs typeface="Times New Roman" pitchFamily="-1" charset="0"/>
              </a:rPr>
              <a:t>students</a:t>
            </a:r>
            <a:endParaRPr lang="en-US" sz="1400" dirty="0"/>
          </a:p>
          <a:p>
            <a:pPr eaLnBrk="0" hangingPunct="0">
              <a:buFontTx/>
              <a:buChar char="•"/>
              <a:tabLst>
                <a:tab pos="228600" algn="l"/>
              </a:tabLst>
            </a:pPr>
            <a:r>
              <a:rPr lang="en-US" sz="1600" dirty="0" smtClean="0">
                <a:cs typeface="Times New Roman" pitchFamily="-1" charset="0"/>
              </a:rPr>
              <a:t> Assessment-based</a:t>
            </a:r>
            <a:endParaRPr lang="en-US" sz="1400" dirty="0"/>
          </a:p>
          <a:p>
            <a:pPr eaLnBrk="0" hangingPunct="0">
              <a:buFontTx/>
              <a:buChar char="•"/>
              <a:tabLst>
                <a:tab pos="228600" algn="l"/>
              </a:tabLst>
            </a:pPr>
            <a:r>
              <a:rPr lang="en-US" sz="1600" dirty="0" smtClean="0">
                <a:cs typeface="Times New Roman" pitchFamily="-1" charset="0"/>
              </a:rPr>
              <a:t> Intense</a:t>
            </a:r>
            <a:r>
              <a:rPr lang="en-US" sz="1600" dirty="0">
                <a:cs typeface="Times New Roman" pitchFamily="-1" charset="0"/>
              </a:rPr>
              <a:t>, durable procedures</a:t>
            </a:r>
          </a:p>
          <a:p>
            <a:pPr eaLnBrk="0" hangingPunct="0">
              <a:tabLst>
                <a:tab pos="228600" algn="l"/>
              </a:tabLst>
            </a:pPr>
            <a:endParaRPr lang="en-US" sz="2400" dirty="0"/>
          </a:p>
        </p:txBody>
      </p:sp>
      <p:sp>
        <p:nvSpPr>
          <p:cNvPr id="17" name="Rectangle 16"/>
          <p:cNvSpPr/>
          <p:nvPr/>
        </p:nvSpPr>
        <p:spPr>
          <a:xfrm>
            <a:off x="5791200" y="666690"/>
            <a:ext cx="3048000" cy="400110"/>
          </a:xfrm>
          <a:prstGeom prst="rect">
            <a:avLst/>
          </a:prstGeom>
        </p:spPr>
        <p:txBody>
          <a:bodyPr wrap="square">
            <a:spAutoFit/>
          </a:bodyPr>
          <a:lstStyle/>
          <a:p>
            <a:pPr algn="ctr">
              <a:tabLst>
                <a:tab pos="228600" algn="l"/>
              </a:tabLst>
            </a:pPr>
            <a:r>
              <a:rPr lang="en-US" sz="2000" b="1" dirty="0" smtClean="0">
                <a:cs typeface="Times New Roman" pitchFamily="-1" charset="0"/>
              </a:rPr>
              <a:t>BEHAVIORAL SYSTEMS</a:t>
            </a:r>
            <a:endParaRPr lang="en-US" sz="1600" dirty="0"/>
          </a:p>
        </p:txBody>
      </p:sp>
      <p:sp>
        <p:nvSpPr>
          <p:cNvPr id="18" name="Text Box 25"/>
          <p:cNvSpPr txBox="1">
            <a:spLocks noChangeArrowheads="1"/>
          </p:cNvSpPr>
          <p:nvPr/>
        </p:nvSpPr>
        <p:spPr bwMode="auto">
          <a:xfrm>
            <a:off x="6400800" y="2514600"/>
            <a:ext cx="2209800" cy="1447800"/>
          </a:xfrm>
          <a:prstGeom prst="rect">
            <a:avLst/>
          </a:prstGeom>
          <a:noFill/>
          <a:ln w="9525">
            <a:noFill/>
            <a:miter lim="800000"/>
            <a:headEnd/>
            <a:tailEnd/>
          </a:ln>
        </p:spPr>
        <p:txBody>
          <a:bodyPr/>
          <a:lstStyle/>
          <a:p>
            <a:pPr eaLnBrk="0" hangingPunct="0">
              <a:tabLst>
                <a:tab pos="228600" algn="l"/>
              </a:tabLst>
            </a:pPr>
            <a:r>
              <a:rPr lang="en-US" sz="1600" b="1" dirty="0" smtClean="0">
                <a:cs typeface="Times New Roman" pitchFamily="-1" charset="0"/>
              </a:rPr>
              <a:t>TIER </a:t>
            </a:r>
            <a:r>
              <a:rPr lang="en-US" sz="2000" b="1" dirty="0">
                <a:cs typeface="Times New Roman" pitchFamily="-1" charset="0"/>
              </a:rPr>
              <a:t>2</a:t>
            </a:r>
            <a:r>
              <a:rPr lang="en-US" sz="1600" b="1" dirty="0">
                <a:cs typeface="Times New Roman" pitchFamily="-1" charset="0"/>
              </a:rPr>
              <a:t>: Targeted Group Interventions</a:t>
            </a:r>
            <a:endParaRPr lang="en-US" sz="1400" dirty="0"/>
          </a:p>
          <a:p>
            <a:pPr eaLnBrk="0" hangingPunct="0">
              <a:buFontTx/>
              <a:buChar char="•"/>
              <a:tabLst>
                <a:tab pos="228600" algn="l"/>
              </a:tabLst>
            </a:pPr>
            <a:r>
              <a:rPr lang="en-US" sz="1600" dirty="0" smtClean="0">
                <a:cs typeface="Times New Roman" pitchFamily="-1" charset="0"/>
              </a:rPr>
              <a:t> Some </a:t>
            </a:r>
            <a:r>
              <a:rPr lang="en-US" sz="1600" dirty="0">
                <a:cs typeface="Times New Roman" pitchFamily="-1" charset="0"/>
              </a:rPr>
              <a:t>students (at-risk)</a:t>
            </a:r>
            <a:endParaRPr lang="en-US" sz="1400" dirty="0"/>
          </a:p>
          <a:p>
            <a:pPr eaLnBrk="0" hangingPunct="0">
              <a:buFontTx/>
              <a:buChar char="•"/>
              <a:tabLst>
                <a:tab pos="228600" algn="l"/>
              </a:tabLst>
            </a:pPr>
            <a:r>
              <a:rPr lang="en-US" sz="1600" dirty="0" smtClean="0">
                <a:cs typeface="Times New Roman" pitchFamily="-1" charset="0"/>
              </a:rPr>
              <a:t> High </a:t>
            </a:r>
            <a:r>
              <a:rPr lang="en-US" sz="1600" dirty="0">
                <a:cs typeface="Times New Roman" pitchFamily="-1" charset="0"/>
              </a:rPr>
              <a:t>efficiency</a:t>
            </a:r>
            <a:endParaRPr lang="en-US" sz="1400" dirty="0"/>
          </a:p>
          <a:p>
            <a:pPr eaLnBrk="0" hangingPunct="0">
              <a:buFontTx/>
              <a:buChar char="•"/>
              <a:tabLst>
                <a:tab pos="228600" algn="l"/>
              </a:tabLst>
            </a:pPr>
            <a:r>
              <a:rPr lang="en-US" sz="1600" dirty="0" smtClean="0">
                <a:cs typeface="Times New Roman" pitchFamily="-1" charset="0"/>
              </a:rPr>
              <a:t> Rapid response</a:t>
            </a:r>
            <a:endParaRPr lang="en-US" sz="1600" dirty="0">
              <a:cs typeface="Times New Roman" pitchFamily="-1" charset="0"/>
            </a:endParaRPr>
          </a:p>
        </p:txBody>
      </p:sp>
      <p:sp>
        <p:nvSpPr>
          <p:cNvPr id="19" name="Rectangle 18"/>
          <p:cNvSpPr/>
          <p:nvPr/>
        </p:nvSpPr>
        <p:spPr>
          <a:xfrm>
            <a:off x="533400" y="666690"/>
            <a:ext cx="2743200" cy="400110"/>
          </a:xfrm>
          <a:prstGeom prst="rect">
            <a:avLst/>
          </a:prstGeom>
          <a:ln w="3175">
            <a:noFill/>
          </a:ln>
        </p:spPr>
        <p:txBody>
          <a:bodyPr wrap="square">
            <a:spAutoFit/>
          </a:bodyPr>
          <a:lstStyle/>
          <a:p>
            <a:pPr algn="ctr">
              <a:tabLst>
                <a:tab pos="228600" algn="l"/>
              </a:tabLst>
            </a:pPr>
            <a:r>
              <a:rPr lang="en-US" sz="2000" b="1" dirty="0" smtClean="0">
                <a:cs typeface="Times New Roman" pitchFamily="-1" charset="0"/>
              </a:rPr>
              <a:t>ACADEMIC SYSTEMS</a:t>
            </a:r>
            <a:endParaRPr lang="en-US" sz="1600" dirty="0"/>
          </a:p>
        </p:txBody>
      </p:sp>
      <p:sp>
        <p:nvSpPr>
          <p:cNvPr id="20" name="Text Box 25"/>
          <p:cNvSpPr txBox="1">
            <a:spLocks noChangeArrowheads="1"/>
          </p:cNvSpPr>
          <p:nvPr/>
        </p:nvSpPr>
        <p:spPr bwMode="auto">
          <a:xfrm>
            <a:off x="609600" y="1066800"/>
            <a:ext cx="2743200" cy="1371600"/>
          </a:xfrm>
          <a:prstGeom prst="rect">
            <a:avLst/>
          </a:prstGeom>
          <a:noFill/>
          <a:ln w="9525">
            <a:noFill/>
            <a:miter lim="800000"/>
            <a:headEnd/>
            <a:tailEnd/>
          </a:ln>
        </p:spPr>
        <p:txBody>
          <a:bodyPr/>
          <a:lstStyle/>
          <a:p>
            <a:pPr eaLnBrk="0" hangingPunct="0">
              <a:tabLst>
                <a:tab pos="228600" algn="l"/>
              </a:tabLst>
            </a:pPr>
            <a:r>
              <a:rPr lang="en-US" sz="1600" b="1" dirty="0" smtClean="0">
                <a:cs typeface="Times New Roman" pitchFamily="-1" charset="0"/>
              </a:rPr>
              <a:t>TIER </a:t>
            </a:r>
            <a:r>
              <a:rPr lang="en-US" sz="2000" b="1" dirty="0">
                <a:cs typeface="Times New Roman" pitchFamily="-1" charset="0"/>
              </a:rPr>
              <a:t>3</a:t>
            </a:r>
            <a:r>
              <a:rPr lang="en-US" sz="1600" b="1" dirty="0">
                <a:cs typeface="Times New Roman" pitchFamily="-1" charset="0"/>
              </a:rPr>
              <a:t>: Intensive, Individual Interventions</a:t>
            </a:r>
            <a:endParaRPr lang="en-US" sz="1400" dirty="0"/>
          </a:p>
          <a:p>
            <a:pPr eaLnBrk="0" hangingPunct="0">
              <a:buFontTx/>
              <a:buChar char="•"/>
              <a:tabLst>
                <a:tab pos="228600" algn="l"/>
              </a:tabLst>
            </a:pPr>
            <a:r>
              <a:rPr lang="en-US" sz="1600" dirty="0" smtClean="0">
                <a:cs typeface="Times New Roman" pitchFamily="-1" charset="0"/>
              </a:rPr>
              <a:t> Individual </a:t>
            </a:r>
            <a:r>
              <a:rPr lang="en-US" sz="1600" dirty="0">
                <a:cs typeface="Times New Roman" pitchFamily="-1" charset="0"/>
              </a:rPr>
              <a:t>students</a:t>
            </a:r>
            <a:endParaRPr lang="en-US" sz="1400" dirty="0"/>
          </a:p>
          <a:p>
            <a:pPr eaLnBrk="0" hangingPunct="0">
              <a:buFontTx/>
              <a:buChar char="•"/>
              <a:tabLst>
                <a:tab pos="228600" algn="l"/>
              </a:tabLst>
            </a:pPr>
            <a:r>
              <a:rPr lang="en-US" sz="1600" dirty="0" smtClean="0">
                <a:cs typeface="Times New Roman" pitchFamily="-1" charset="0"/>
              </a:rPr>
              <a:t> Assessment-based</a:t>
            </a:r>
            <a:endParaRPr lang="en-US" sz="1400" dirty="0"/>
          </a:p>
          <a:p>
            <a:pPr eaLnBrk="0" hangingPunct="0">
              <a:buFontTx/>
              <a:buChar char="•"/>
              <a:tabLst>
                <a:tab pos="228600" algn="l"/>
              </a:tabLst>
            </a:pPr>
            <a:r>
              <a:rPr lang="en-US" sz="1600" dirty="0" smtClean="0">
                <a:cs typeface="Times New Roman" pitchFamily="-1" charset="0"/>
              </a:rPr>
              <a:t> Intense</a:t>
            </a:r>
            <a:r>
              <a:rPr lang="en-US" sz="1600" dirty="0">
                <a:cs typeface="Times New Roman" pitchFamily="-1" charset="0"/>
              </a:rPr>
              <a:t>, durable procedures</a:t>
            </a:r>
          </a:p>
          <a:p>
            <a:pPr eaLnBrk="0" hangingPunct="0">
              <a:tabLst>
                <a:tab pos="228600" algn="l"/>
              </a:tabLst>
            </a:pPr>
            <a:endParaRPr lang="en-US" sz="2400" dirty="0"/>
          </a:p>
        </p:txBody>
      </p:sp>
      <p:sp>
        <p:nvSpPr>
          <p:cNvPr id="21" name="Text Box 25"/>
          <p:cNvSpPr txBox="1">
            <a:spLocks noChangeArrowheads="1"/>
          </p:cNvSpPr>
          <p:nvPr/>
        </p:nvSpPr>
        <p:spPr bwMode="auto">
          <a:xfrm>
            <a:off x="457200" y="2514600"/>
            <a:ext cx="2209800" cy="1447800"/>
          </a:xfrm>
          <a:prstGeom prst="rect">
            <a:avLst/>
          </a:prstGeom>
          <a:noFill/>
          <a:ln w="9525">
            <a:noFill/>
            <a:miter lim="800000"/>
            <a:headEnd/>
            <a:tailEnd/>
          </a:ln>
        </p:spPr>
        <p:txBody>
          <a:bodyPr/>
          <a:lstStyle/>
          <a:p>
            <a:pPr eaLnBrk="0" hangingPunct="0">
              <a:tabLst>
                <a:tab pos="228600" algn="l"/>
              </a:tabLst>
            </a:pPr>
            <a:r>
              <a:rPr lang="en-US" sz="1600" b="1" dirty="0" smtClean="0">
                <a:cs typeface="Times New Roman" pitchFamily="-1" charset="0"/>
              </a:rPr>
              <a:t>TIER </a:t>
            </a:r>
            <a:r>
              <a:rPr lang="en-US" sz="2000" b="1" dirty="0">
                <a:cs typeface="Times New Roman" pitchFamily="-1" charset="0"/>
              </a:rPr>
              <a:t>2</a:t>
            </a:r>
            <a:r>
              <a:rPr lang="en-US" sz="1600" b="1" dirty="0">
                <a:cs typeface="Times New Roman" pitchFamily="-1" charset="0"/>
              </a:rPr>
              <a:t>: Targeted Group Interventions</a:t>
            </a:r>
            <a:endParaRPr lang="en-US" sz="1400" dirty="0"/>
          </a:p>
          <a:p>
            <a:pPr eaLnBrk="0" hangingPunct="0">
              <a:buFontTx/>
              <a:buChar char="•"/>
              <a:tabLst>
                <a:tab pos="228600" algn="l"/>
              </a:tabLst>
            </a:pPr>
            <a:r>
              <a:rPr lang="en-US" sz="1600" dirty="0" smtClean="0">
                <a:cs typeface="Times New Roman" pitchFamily="-1" charset="0"/>
              </a:rPr>
              <a:t> Some </a:t>
            </a:r>
            <a:r>
              <a:rPr lang="en-US" sz="1600" dirty="0">
                <a:cs typeface="Times New Roman" pitchFamily="-1" charset="0"/>
              </a:rPr>
              <a:t>students (at-risk)</a:t>
            </a:r>
            <a:endParaRPr lang="en-US" sz="1400" dirty="0"/>
          </a:p>
          <a:p>
            <a:pPr eaLnBrk="0" hangingPunct="0">
              <a:buFontTx/>
              <a:buChar char="•"/>
              <a:tabLst>
                <a:tab pos="228600" algn="l"/>
              </a:tabLst>
            </a:pPr>
            <a:r>
              <a:rPr lang="en-US" sz="1600" dirty="0" smtClean="0">
                <a:cs typeface="Times New Roman" pitchFamily="-1" charset="0"/>
              </a:rPr>
              <a:t> High </a:t>
            </a:r>
            <a:r>
              <a:rPr lang="en-US" sz="1600" dirty="0">
                <a:cs typeface="Times New Roman" pitchFamily="-1" charset="0"/>
              </a:rPr>
              <a:t>efficiency</a:t>
            </a:r>
            <a:endParaRPr lang="en-US" sz="1400" dirty="0"/>
          </a:p>
          <a:p>
            <a:pPr eaLnBrk="0" hangingPunct="0">
              <a:buFontTx/>
              <a:buChar char="•"/>
              <a:tabLst>
                <a:tab pos="228600" algn="l"/>
              </a:tabLst>
            </a:pPr>
            <a:r>
              <a:rPr lang="en-US" sz="1600" dirty="0" smtClean="0">
                <a:cs typeface="Times New Roman" pitchFamily="-1" charset="0"/>
              </a:rPr>
              <a:t> Rapid response</a:t>
            </a:r>
            <a:endParaRPr lang="en-US" sz="1600" dirty="0">
              <a:cs typeface="Times New Roman" pitchFamily="-1" charset="0"/>
            </a:endParaRPr>
          </a:p>
        </p:txBody>
      </p:sp>
      <p:sp>
        <p:nvSpPr>
          <p:cNvPr id="22" name="Text Box 25"/>
          <p:cNvSpPr txBox="1">
            <a:spLocks noChangeArrowheads="1"/>
          </p:cNvSpPr>
          <p:nvPr/>
        </p:nvSpPr>
        <p:spPr bwMode="auto">
          <a:xfrm>
            <a:off x="228600" y="4038600"/>
            <a:ext cx="2438400" cy="1143000"/>
          </a:xfrm>
          <a:prstGeom prst="rect">
            <a:avLst/>
          </a:prstGeom>
          <a:noFill/>
          <a:ln w="9525">
            <a:noFill/>
            <a:miter lim="800000"/>
            <a:headEnd/>
            <a:tailEnd/>
          </a:ln>
        </p:spPr>
        <p:txBody>
          <a:bodyPr/>
          <a:lstStyle/>
          <a:p>
            <a:pPr eaLnBrk="0" hangingPunct="0">
              <a:tabLst>
                <a:tab pos="228600" algn="l"/>
              </a:tabLst>
            </a:pPr>
            <a:r>
              <a:rPr lang="en-US" sz="1600" b="1" dirty="0" smtClean="0">
                <a:cs typeface="Times New Roman" pitchFamily="-1" charset="0"/>
              </a:rPr>
              <a:t>TIER </a:t>
            </a:r>
            <a:r>
              <a:rPr lang="en-US" sz="2000" b="1" dirty="0">
                <a:cs typeface="Times New Roman" pitchFamily="-1" charset="0"/>
              </a:rPr>
              <a:t>1</a:t>
            </a:r>
            <a:r>
              <a:rPr lang="en-US" sz="1600" b="1" dirty="0">
                <a:cs typeface="Times New Roman" pitchFamily="-1" charset="0"/>
              </a:rPr>
              <a:t>: Core Instructional Interventions</a:t>
            </a:r>
            <a:endParaRPr lang="en-US" sz="1400" dirty="0"/>
          </a:p>
          <a:p>
            <a:pPr eaLnBrk="0" hangingPunct="0">
              <a:buFontTx/>
              <a:buChar char="•"/>
              <a:tabLst>
                <a:tab pos="228600" algn="l"/>
              </a:tabLst>
            </a:pPr>
            <a:r>
              <a:rPr lang="en-US" sz="1600" dirty="0" smtClean="0">
                <a:cs typeface="Times New Roman" pitchFamily="-1" charset="0"/>
              </a:rPr>
              <a:t> All </a:t>
            </a:r>
            <a:r>
              <a:rPr lang="en-US" sz="1600" dirty="0">
                <a:cs typeface="Times New Roman" pitchFamily="-1" charset="0"/>
              </a:rPr>
              <a:t>students</a:t>
            </a:r>
            <a:endParaRPr lang="en-US" sz="1400" dirty="0"/>
          </a:p>
          <a:p>
            <a:pPr eaLnBrk="0" hangingPunct="0">
              <a:buFontTx/>
              <a:buChar char="•"/>
              <a:tabLst>
                <a:tab pos="228600" algn="l"/>
              </a:tabLst>
            </a:pPr>
            <a:r>
              <a:rPr lang="en-US" sz="1600" dirty="0" smtClean="0">
                <a:cs typeface="Times New Roman" pitchFamily="-1" charset="0"/>
              </a:rPr>
              <a:t> Preventive</a:t>
            </a:r>
            <a:r>
              <a:rPr lang="en-US" sz="1600" dirty="0">
                <a:cs typeface="Times New Roman" pitchFamily="-1" charset="0"/>
              </a:rPr>
              <a:t>, proactive</a:t>
            </a:r>
            <a:endParaRPr lang="en-US" sz="1400" dirty="0"/>
          </a:p>
          <a:p>
            <a:pPr eaLnBrk="0" hangingPunct="0">
              <a:tabLst>
                <a:tab pos="228600" algn="l"/>
              </a:tabLst>
            </a:pPr>
            <a:endParaRPr lang="en-US" sz="2400" dirty="0"/>
          </a:p>
        </p:txBody>
      </p:sp>
      <p:sp>
        <p:nvSpPr>
          <p:cNvPr id="23" name="Slide Number Placeholder 22"/>
          <p:cNvSpPr>
            <a:spLocks noGrp="1"/>
          </p:cNvSpPr>
          <p:nvPr>
            <p:ph type="sldNum" sz="quarter" idx="12"/>
          </p:nvPr>
        </p:nvSpPr>
        <p:spPr/>
        <p:txBody>
          <a:bodyPr/>
          <a:lstStyle/>
          <a:p>
            <a:fld id="{D2E7F87A-39FC-4B46-890A-8AFEFD77C52A}" type="slidenum">
              <a:rPr lang="en-US" smtClean="0"/>
              <a:pPr/>
              <a:t>4</a:t>
            </a:fld>
            <a:endParaRPr lang="en-US"/>
          </a:p>
        </p:txBody>
      </p:sp>
      <p:sp>
        <p:nvSpPr>
          <p:cNvPr id="25" name="Footer Placeholder 4"/>
          <p:cNvSpPr>
            <a:spLocks noGrp="1"/>
          </p:cNvSpPr>
          <p:nvPr>
            <p:ph type="ftr" sz="quarter" idx="11"/>
          </p:nvPr>
        </p:nvSpPr>
        <p:spPr>
          <a:xfrm>
            <a:off x="228600" y="6477000"/>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Key Elements of Tier 1 Instruction</a:t>
            </a:r>
            <a:endParaRPr lang="en-US" dirty="0"/>
          </a:p>
        </p:txBody>
      </p:sp>
      <p:sp>
        <p:nvSpPr>
          <p:cNvPr id="6" name="Content Placeholder 5"/>
          <p:cNvSpPr>
            <a:spLocks noGrp="1"/>
          </p:cNvSpPr>
          <p:nvPr>
            <p:ph sz="quarter" idx="1"/>
          </p:nvPr>
        </p:nvSpPr>
        <p:spPr>
          <a:xfrm>
            <a:off x="304800" y="1524000"/>
            <a:ext cx="8610600" cy="4724400"/>
          </a:xfrm>
        </p:spPr>
        <p:txBody>
          <a:bodyPr>
            <a:normAutofit/>
          </a:bodyPr>
          <a:lstStyle/>
          <a:p>
            <a:pPr>
              <a:spcAft>
                <a:spcPts val="600"/>
              </a:spcAft>
            </a:pPr>
            <a:r>
              <a:rPr lang="en-US" sz="3200" dirty="0" smtClean="0"/>
              <a:t>Core content-area instruction that focuses on the grade-specific essential components</a:t>
            </a:r>
          </a:p>
          <a:p>
            <a:pPr>
              <a:spcAft>
                <a:spcPts val="600"/>
              </a:spcAft>
            </a:pPr>
            <a:r>
              <a:rPr lang="en-US" sz="3200" dirty="0" smtClean="0"/>
              <a:t>Research-based instructional practices</a:t>
            </a:r>
          </a:p>
          <a:p>
            <a:pPr>
              <a:spcAft>
                <a:spcPts val="600"/>
              </a:spcAft>
            </a:pPr>
            <a:r>
              <a:rPr lang="en-US" sz="3200" dirty="0" smtClean="0"/>
              <a:t>Systematic assessment of ALL students three times per year</a:t>
            </a:r>
          </a:p>
          <a:p>
            <a:pPr>
              <a:spcAft>
                <a:spcPts val="600"/>
              </a:spcAft>
            </a:pPr>
            <a:r>
              <a:rPr lang="en-US" sz="3200" dirty="0" smtClean="0"/>
              <a:t>Ongoing professional development to provide teachers with the necessary tools to ensure every student received high-quality instruction</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457200" y="0"/>
            <a:ext cx="8229600" cy="1676400"/>
          </a:xfrm>
        </p:spPr>
        <p:txBody>
          <a:bodyPr>
            <a:normAutofit fontScale="90000"/>
          </a:bodyPr>
          <a:lstStyle/>
          <a:p>
            <a:pPr algn="ctr" eaLnBrk="1" hangingPunct="1"/>
            <a:r>
              <a:rPr lang="en-US" sz="4000" b="1" dirty="0" smtClean="0"/>
              <a:t>Remember: </a:t>
            </a:r>
            <a:br>
              <a:rPr lang="en-US" sz="4000" b="1" dirty="0" smtClean="0"/>
            </a:br>
            <a:r>
              <a:rPr lang="en-US" sz="4000" b="1" dirty="0" smtClean="0"/>
              <a:t>Tier 1 MUST be in place in order for Tier 2 and Tier 3 to be effective</a:t>
            </a:r>
          </a:p>
        </p:txBody>
      </p:sp>
      <p:sp>
        <p:nvSpPr>
          <p:cNvPr id="66564" name="Rectangle 4"/>
          <p:cNvSpPr>
            <a:spLocks noChangeArrowheads="1"/>
          </p:cNvSpPr>
          <p:nvPr/>
        </p:nvSpPr>
        <p:spPr bwMode="auto">
          <a:xfrm>
            <a:off x="-1770767350" y="-3746500"/>
            <a:ext cx="2365375" cy="609600"/>
          </a:xfrm>
          <a:prstGeom prst="rect">
            <a:avLst/>
          </a:prstGeom>
          <a:noFill/>
          <a:ln w="9525">
            <a:noFill/>
            <a:miter lim="800000"/>
            <a:headEnd/>
            <a:tailEnd/>
          </a:ln>
        </p:spPr>
        <p:txBody>
          <a:bodyPr wrap="none" anchor="ctr">
            <a:spAutoFit/>
          </a:bodyPr>
          <a:lstStyle/>
          <a:p>
            <a:pPr eaLnBrk="0" hangingPunct="0"/>
            <a:r>
              <a:rPr lang="en-US" sz="1000">
                <a:latin typeface="Arial" charset="0"/>
              </a:rPr>
              <a:t>The problem-solving process is critical </a:t>
            </a:r>
            <a:endParaRPr lang="en-US" sz="1100"/>
          </a:p>
          <a:p>
            <a:pPr eaLnBrk="0" hangingPunct="0"/>
            <a:endParaRPr lang="en-US" sz="2400"/>
          </a:p>
        </p:txBody>
      </p:sp>
      <p:sp>
        <p:nvSpPr>
          <p:cNvPr id="66565" name="Rectangle 5"/>
          <p:cNvSpPr>
            <a:spLocks noChangeArrowheads="1"/>
          </p:cNvSpPr>
          <p:nvPr/>
        </p:nvSpPr>
        <p:spPr bwMode="auto">
          <a:xfrm>
            <a:off x="-1445118713" y="-3746500"/>
            <a:ext cx="2401888" cy="609600"/>
          </a:xfrm>
          <a:prstGeom prst="rect">
            <a:avLst/>
          </a:prstGeom>
          <a:noFill/>
          <a:ln w="9525">
            <a:noFill/>
            <a:miter lim="800000"/>
            <a:headEnd/>
            <a:tailEnd/>
          </a:ln>
        </p:spPr>
        <p:txBody>
          <a:bodyPr wrap="none" anchor="ctr">
            <a:spAutoFit/>
          </a:bodyPr>
          <a:lstStyle/>
          <a:p>
            <a:pPr eaLnBrk="0" hangingPunct="0"/>
            <a:r>
              <a:rPr lang="en-US" sz="1000">
                <a:latin typeface="Arial" charset="0"/>
              </a:rPr>
              <a:t>to making the instructional adjustments </a:t>
            </a:r>
            <a:endParaRPr lang="en-US" sz="1100"/>
          </a:p>
          <a:p>
            <a:pPr eaLnBrk="0" hangingPunct="0"/>
            <a:endParaRPr lang="en-US" sz="2400"/>
          </a:p>
        </p:txBody>
      </p:sp>
      <p:sp>
        <p:nvSpPr>
          <p:cNvPr id="66566" name="Rectangle 6"/>
          <p:cNvSpPr>
            <a:spLocks noChangeArrowheads="1"/>
          </p:cNvSpPr>
          <p:nvPr/>
        </p:nvSpPr>
        <p:spPr bwMode="auto">
          <a:xfrm>
            <a:off x="-1770767350" y="11041063"/>
            <a:ext cx="2540000" cy="609600"/>
          </a:xfrm>
          <a:prstGeom prst="rect">
            <a:avLst/>
          </a:prstGeom>
          <a:noFill/>
          <a:ln w="9525">
            <a:noFill/>
            <a:miter lim="800000"/>
            <a:headEnd/>
            <a:tailEnd/>
          </a:ln>
        </p:spPr>
        <p:txBody>
          <a:bodyPr wrap="none" anchor="ctr">
            <a:spAutoFit/>
          </a:bodyPr>
          <a:lstStyle/>
          <a:p>
            <a:pPr eaLnBrk="0" hangingPunct="0"/>
            <a:r>
              <a:rPr lang="en-US" sz="1000">
                <a:latin typeface="Arial" charset="0"/>
              </a:rPr>
              <a:t>needed for continual improvement in both </a:t>
            </a:r>
            <a:endParaRPr lang="en-US" sz="1100"/>
          </a:p>
          <a:p>
            <a:pPr eaLnBrk="0" hangingPunct="0"/>
            <a:endParaRPr lang="en-US" sz="2400"/>
          </a:p>
        </p:txBody>
      </p:sp>
      <p:sp>
        <p:nvSpPr>
          <p:cNvPr id="66567" name="Rectangle 7"/>
          <p:cNvSpPr>
            <a:spLocks noChangeArrowheads="1"/>
          </p:cNvSpPr>
          <p:nvPr/>
        </p:nvSpPr>
        <p:spPr bwMode="auto">
          <a:xfrm>
            <a:off x="1777604713" y="11041063"/>
            <a:ext cx="2308225" cy="609600"/>
          </a:xfrm>
          <a:prstGeom prst="rect">
            <a:avLst/>
          </a:prstGeom>
          <a:noFill/>
          <a:ln w="9525">
            <a:noFill/>
            <a:miter lim="800000"/>
            <a:headEnd/>
            <a:tailEnd/>
          </a:ln>
        </p:spPr>
        <p:txBody>
          <a:bodyPr wrap="none" anchor="ctr">
            <a:spAutoFit/>
          </a:bodyPr>
          <a:lstStyle/>
          <a:p>
            <a:pPr eaLnBrk="0" hangingPunct="0"/>
            <a:r>
              <a:rPr lang="en-US" sz="1000">
                <a:latin typeface="Arial" charset="0"/>
              </a:rPr>
              <a:t>student level of performance and rate </a:t>
            </a:r>
            <a:endParaRPr lang="en-US" sz="1100"/>
          </a:p>
          <a:p>
            <a:pPr eaLnBrk="0" hangingPunct="0"/>
            <a:endParaRPr lang="en-US" sz="2400"/>
          </a:p>
        </p:txBody>
      </p:sp>
      <p:sp>
        <p:nvSpPr>
          <p:cNvPr id="66568" name="Rectangle 8"/>
          <p:cNvSpPr>
            <a:spLocks noChangeArrowheads="1"/>
          </p:cNvSpPr>
          <p:nvPr/>
        </p:nvSpPr>
        <p:spPr bwMode="auto">
          <a:xfrm>
            <a:off x="-1770767350" y="25828625"/>
            <a:ext cx="1870075" cy="609600"/>
          </a:xfrm>
          <a:prstGeom prst="rect">
            <a:avLst/>
          </a:prstGeom>
          <a:noFill/>
          <a:ln w="9525">
            <a:noFill/>
            <a:miter lim="800000"/>
            <a:headEnd/>
            <a:tailEnd/>
          </a:ln>
        </p:spPr>
        <p:txBody>
          <a:bodyPr wrap="none" anchor="ctr">
            <a:spAutoFit/>
          </a:bodyPr>
          <a:lstStyle/>
          <a:p>
            <a:pPr eaLnBrk="0" hangingPunct="0"/>
            <a:r>
              <a:rPr lang="en-US" sz="1000">
                <a:latin typeface="Arial" charset="0"/>
              </a:rPr>
              <a:t>of progress and is critical for a</a:t>
            </a:r>
            <a:endParaRPr lang="en-US" sz="1100"/>
          </a:p>
          <a:p>
            <a:pPr eaLnBrk="0" hangingPunct="0"/>
            <a:endParaRPr lang="en-US" sz="2400"/>
          </a:p>
        </p:txBody>
      </p:sp>
      <p:sp>
        <p:nvSpPr>
          <p:cNvPr id="66569" name="Rectangle 9"/>
          <p:cNvSpPr>
            <a:spLocks noChangeArrowheads="1"/>
          </p:cNvSpPr>
          <p:nvPr/>
        </p:nvSpPr>
        <p:spPr bwMode="auto">
          <a:xfrm>
            <a:off x="1090304525" y="25828625"/>
            <a:ext cx="2565400" cy="609600"/>
          </a:xfrm>
          <a:prstGeom prst="rect">
            <a:avLst/>
          </a:prstGeom>
          <a:noFill/>
          <a:ln w="9525">
            <a:noFill/>
            <a:miter lim="800000"/>
            <a:headEnd/>
            <a:tailEnd/>
          </a:ln>
        </p:spPr>
        <p:txBody>
          <a:bodyPr wrap="none" anchor="ctr">
            <a:spAutoFit/>
          </a:bodyPr>
          <a:lstStyle/>
          <a:p>
            <a:pPr eaLnBrk="0" hangingPunct="0"/>
            <a:r>
              <a:rPr lang="en-US" sz="1000">
                <a:latin typeface="Arial" charset="0"/>
              </a:rPr>
              <a:t>ssessing (through students’ response) the </a:t>
            </a:r>
            <a:endParaRPr lang="en-US" sz="1100"/>
          </a:p>
          <a:p>
            <a:pPr eaLnBrk="0" hangingPunct="0"/>
            <a:endParaRPr lang="en-US" sz="2400"/>
          </a:p>
        </p:txBody>
      </p:sp>
      <p:sp>
        <p:nvSpPr>
          <p:cNvPr id="66570" name="Rectangle 10"/>
          <p:cNvSpPr>
            <a:spLocks noChangeArrowheads="1"/>
          </p:cNvSpPr>
          <p:nvPr/>
        </p:nvSpPr>
        <p:spPr bwMode="auto">
          <a:xfrm>
            <a:off x="-1770767350" y="-78730475"/>
            <a:ext cx="2400300" cy="609600"/>
          </a:xfrm>
          <a:prstGeom prst="rect">
            <a:avLst/>
          </a:prstGeom>
          <a:noFill/>
          <a:ln w="9525">
            <a:noFill/>
            <a:miter lim="800000"/>
            <a:headEnd/>
            <a:tailEnd/>
          </a:ln>
        </p:spPr>
        <p:txBody>
          <a:bodyPr wrap="none" anchor="ctr">
            <a:spAutoFit/>
          </a:bodyPr>
          <a:lstStyle/>
          <a:p>
            <a:pPr eaLnBrk="0" hangingPunct="0"/>
            <a:r>
              <a:rPr lang="en-US" sz="1000">
                <a:latin typeface="Arial" charset="0"/>
              </a:rPr>
              <a:t>effectiveness of the instruction/intervent</a:t>
            </a:r>
            <a:endParaRPr lang="en-US" sz="1100"/>
          </a:p>
          <a:p>
            <a:pPr eaLnBrk="0" hangingPunct="0"/>
            <a:endParaRPr lang="en-US" sz="2400"/>
          </a:p>
        </p:txBody>
      </p:sp>
      <p:sp>
        <p:nvSpPr>
          <p:cNvPr id="66571" name="Rectangle 11"/>
          <p:cNvSpPr>
            <a:spLocks noChangeArrowheads="1"/>
          </p:cNvSpPr>
          <p:nvPr/>
        </p:nvSpPr>
        <p:spPr bwMode="auto">
          <a:xfrm>
            <a:off x="1633586713" y="-78730475"/>
            <a:ext cx="2511425" cy="609600"/>
          </a:xfrm>
          <a:prstGeom prst="rect">
            <a:avLst/>
          </a:prstGeom>
          <a:noFill/>
          <a:ln w="9525">
            <a:noFill/>
            <a:miter lim="800000"/>
            <a:headEnd/>
            <a:tailEnd/>
          </a:ln>
        </p:spPr>
        <p:txBody>
          <a:bodyPr wrap="none" anchor="ctr">
            <a:spAutoFit/>
          </a:bodyPr>
          <a:lstStyle/>
          <a:p>
            <a:pPr eaLnBrk="0" hangingPunct="0"/>
            <a:r>
              <a:rPr lang="en-US" sz="1000">
                <a:latin typeface="Arial" charset="0"/>
              </a:rPr>
              <a:t>ions provided. Throughout the continuum </a:t>
            </a:r>
            <a:endParaRPr lang="en-US" sz="1100"/>
          </a:p>
          <a:p>
            <a:pPr eaLnBrk="0" hangingPunct="0"/>
            <a:endParaRPr lang="en-US" sz="2400"/>
          </a:p>
        </p:txBody>
      </p:sp>
      <p:sp>
        <p:nvSpPr>
          <p:cNvPr id="66572" name="Rectangle 12"/>
          <p:cNvSpPr>
            <a:spLocks noChangeArrowheads="1"/>
          </p:cNvSpPr>
          <p:nvPr/>
        </p:nvSpPr>
        <p:spPr bwMode="auto">
          <a:xfrm>
            <a:off x="-1770767350" y="55403750"/>
            <a:ext cx="2393950" cy="609600"/>
          </a:xfrm>
          <a:prstGeom prst="rect">
            <a:avLst/>
          </a:prstGeom>
          <a:noFill/>
          <a:ln w="9525">
            <a:noFill/>
            <a:miter lim="800000"/>
            <a:headEnd/>
            <a:tailEnd/>
          </a:ln>
        </p:spPr>
        <p:txBody>
          <a:bodyPr wrap="none" anchor="ctr">
            <a:spAutoFit/>
          </a:bodyPr>
          <a:lstStyle/>
          <a:p>
            <a:pPr eaLnBrk="0" hangingPunct="0"/>
            <a:r>
              <a:rPr lang="en-US" sz="1000">
                <a:latin typeface="Arial" charset="0"/>
              </a:rPr>
              <a:t>of instruction and intervention, problem </a:t>
            </a:r>
            <a:endParaRPr lang="en-US" sz="1100"/>
          </a:p>
          <a:p>
            <a:pPr eaLnBrk="0" hangingPunct="0"/>
            <a:endParaRPr lang="en-US" sz="2400"/>
          </a:p>
        </p:txBody>
      </p:sp>
      <p:sp>
        <p:nvSpPr>
          <p:cNvPr id="66573" name="Rectangle 13"/>
          <p:cNvSpPr>
            <a:spLocks noChangeArrowheads="1"/>
          </p:cNvSpPr>
          <p:nvPr/>
        </p:nvSpPr>
        <p:spPr bwMode="auto">
          <a:xfrm>
            <a:off x="1626514400" y="55403750"/>
            <a:ext cx="2276475" cy="609600"/>
          </a:xfrm>
          <a:prstGeom prst="rect">
            <a:avLst/>
          </a:prstGeom>
          <a:noFill/>
          <a:ln w="9525">
            <a:noFill/>
            <a:miter lim="800000"/>
            <a:headEnd/>
            <a:tailEnd/>
          </a:ln>
        </p:spPr>
        <p:txBody>
          <a:bodyPr wrap="none" anchor="ctr">
            <a:spAutoFit/>
          </a:bodyPr>
          <a:lstStyle/>
          <a:p>
            <a:pPr eaLnBrk="0" hangingPunct="0"/>
            <a:r>
              <a:rPr lang="en-US" sz="1000">
                <a:latin typeface="Arial" charset="0"/>
              </a:rPr>
              <a:t>solving is used to match instructional </a:t>
            </a:r>
            <a:endParaRPr lang="en-US" sz="1100"/>
          </a:p>
          <a:p>
            <a:pPr eaLnBrk="0" hangingPunct="0"/>
            <a:endParaRPr lang="en-US" sz="2400"/>
          </a:p>
        </p:txBody>
      </p:sp>
      <p:sp>
        <p:nvSpPr>
          <p:cNvPr id="66574" name="Rectangle 14"/>
          <p:cNvSpPr>
            <a:spLocks noChangeArrowheads="1"/>
          </p:cNvSpPr>
          <p:nvPr/>
        </p:nvSpPr>
        <p:spPr bwMode="auto">
          <a:xfrm>
            <a:off x="-1770767350" y="70191313"/>
            <a:ext cx="1943100" cy="609600"/>
          </a:xfrm>
          <a:prstGeom prst="rect">
            <a:avLst/>
          </a:prstGeom>
          <a:noFill/>
          <a:ln w="9525">
            <a:noFill/>
            <a:miter lim="800000"/>
            <a:headEnd/>
            <a:tailEnd/>
          </a:ln>
        </p:spPr>
        <p:txBody>
          <a:bodyPr wrap="none" anchor="ctr">
            <a:spAutoFit/>
          </a:bodyPr>
          <a:lstStyle/>
          <a:p>
            <a:pPr eaLnBrk="0" hangingPunct="0"/>
            <a:r>
              <a:rPr lang="en-US" sz="1000">
                <a:latin typeface="Arial" charset="0"/>
              </a:rPr>
              <a:t>resources to educational need. </a:t>
            </a:r>
            <a:endParaRPr lang="en-US" sz="1100"/>
          </a:p>
          <a:p>
            <a:pPr eaLnBrk="0" hangingPunct="0"/>
            <a:endParaRPr lang="en-US" sz="2400"/>
          </a:p>
        </p:txBody>
      </p:sp>
      <p:sp>
        <p:nvSpPr>
          <p:cNvPr id="66575" name="Rectangle 15"/>
          <p:cNvSpPr>
            <a:spLocks noChangeArrowheads="1"/>
          </p:cNvSpPr>
          <p:nvPr/>
        </p:nvSpPr>
        <p:spPr bwMode="auto">
          <a:xfrm>
            <a:off x="-1487231913" y="70191313"/>
            <a:ext cx="2905125" cy="609600"/>
          </a:xfrm>
          <a:prstGeom prst="rect">
            <a:avLst/>
          </a:prstGeom>
          <a:noFill/>
          <a:ln w="9525">
            <a:noFill/>
            <a:miter lim="800000"/>
            <a:headEnd/>
            <a:tailEnd/>
          </a:ln>
        </p:spPr>
        <p:txBody>
          <a:bodyPr wrap="none" anchor="ctr">
            <a:spAutoFit/>
          </a:bodyPr>
          <a:lstStyle/>
          <a:p>
            <a:pPr eaLnBrk="0" hangingPunct="0"/>
            <a:r>
              <a:rPr lang="en-US" sz="1000">
                <a:latin typeface="Arial" charset="0"/>
              </a:rPr>
              <a:t>Teams continue to engage in problem solving to </a:t>
            </a:r>
            <a:endParaRPr lang="en-US" sz="1100"/>
          </a:p>
          <a:p>
            <a:pPr eaLnBrk="0" hangingPunct="0"/>
            <a:endParaRPr lang="en-US" sz="2400"/>
          </a:p>
        </p:txBody>
      </p:sp>
      <p:sp>
        <p:nvSpPr>
          <p:cNvPr id="66576" name="Rectangle 16"/>
          <p:cNvSpPr>
            <a:spLocks noChangeArrowheads="1"/>
          </p:cNvSpPr>
          <p:nvPr/>
        </p:nvSpPr>
        <p:spPr bwMode="auto">
          <a:xfrm>
            <a:off x="-1770767350" y="84978875"/>
            <a:ext cx="3352800" cy="609600"/>
          </a:xfrm>
          <a:prstGeom prst="rect">
            <a:avLst/>
          </a:prstGeom>
          <a:noFill/>
          <a:ln w="9525">
            <a:noFill/>
            <a:miter lim="800000"/>
            <a:headEnd/>
            <a:tailEnd/>
          </a:ln>
        </p:spPr>
        <p:txBody>
          <a:bodyPr wrap="none" anchor="ctr">
            <a:spAutoFit/>
          </a:bodyPr>
          <a:lstStyle/>
          <a:p>
            <a:pPr eaLnBrk="0" hangingPunct="0"/>
            <a:r>
              <a:rPr lang="en-US" sz="1000">
                <a:latin typeface="Arial" charset="0"/>
              </a:rPr>
              <a:t>ensure that student success is achieved and maintained.</a:t>
            </a:r>
            <a:endParaRPr lang="en-US" sz="1100"/>
          </a:p>
          <a:p>
            <a:pPr eaLnBrk="0" hangingPunct="0"/>
            <a:endParaRPr lang="en-US" sz="2400"/>
          </a:p>
        </p:txBody>
      </p:sp>
      <p:pic>
        <p:nvPicPr>
          <p:cNvPr id="17" name="Picture 1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1828800"/>
            <a:ext cx="9144000" cy="5029200"/>
          </a:xfrm>
          <a:prstGeom prst="rect">
            <a:avLst/>
          </a:prstGeom>
        </p:spPr>
      </p:pic>
      <p:sp>
        <p:nvSpPr>
          <p:cNvPr id="18" name="Slide Number Placeholder 17"/>
          <p:cNvSpPr>
            <a:spLocks noGrp="1"/>
          </p:cNvSpPr>
          <p:nvPr>
            <p:ph type="sldNum" sz="quarter" idx="12"/>
          </p:nvPr>
        </p:nvSpPr>
        <p:spPr/>
        <p:txBody>
          <a:bodyPr/>
          <a:lstStyle/>
          <a:p>
            <a:fld id="{D2E7F87A-39FC-4B46-890A-8AFEFD77C52A}" type="slidenum">
              <a:rPr lang="en-US" smtClean="0"/>
              <a:pPr/>
              <a:t>6</a:t>
            </a:fld>
            <a:endParaRPr lang="en-US"/>
          </a:p>
        </p:txBody>
      </p:sp>
      <p:sp>
        <p:nvSpPr>
          <p:cNvPr id="20" name="Footer Placeholder 4"/>
          <p:cNvSpPr>
            <a:spLocks noGrp="1"/>
          </p:cNvSpPr>
          <p:nvPr>
            <p:ph type="ftr" sz="quarter" idx="11"/>
          </p:nvPr>
        </p:nvSpPr>
        <p:spPr>
          <a:xfrm>
            <a:off x="304800" y="6492875"/>
            <a:ext cx="8610600" cy="365125"/>
          </a:xfrm>
        </p:spPr>
        <p:txBody>
          <a:bodyPr/>
          <a:lstStyle/>
          <a:p>
            <a:pPr algn="l"/>
            <a:r>
              <a:rPr lang="en-US" dirty="0" smtClean="0">
                <a:solidFill>
                  <a:schemeClr val="bg1"/>
                </a:solidFill>
              </a:rPr>
              <a:t>Seguin ISD Curriculum and Instruction Department 					August 2015</a:t>
            </a:r>
            <a:endParaRPr lang="en-US"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76200"/>
            <a:ext cx="8686800" cy="1143000"/>
          </a:xfrm>
        </p:spPr>
        <p:txBody>
          <a:bodyPr>
            <a:normAutofit/>
          </a:bodyPr>
          <a:lstStyle/>
          <a:p>
            <a:pPr eaLnBrk="1" hangingPunct="1"/>
            <a:r>
              <a:rPr lang="en-US" dirty="0" smtClean="0"/>
              <a:t>What are high-quality interventions?</a:t>
            </a:r>
          </a:p>
        </p:txBody>
      </p:sp>
      <p:sp>
        <p:nvSpPr>
          <p:cNvPr id="27651" name="Rectangle 3"/>
          <p:cNvSpPr>
            <a:spLocks noGrp="1" noChangeArrowheads="1"/>
          </p:cNvSpPr>
          <p:nvPr>
            <p:ph type="body" idx="1"/>
          </p:nvPr>
        </p:nvSpPr>
        <p:spPr>
          <a:xfrm>
            <a:off x="381000" y="1489075"/>
            <a:ext cx="8458200" cy="4759325"/>
          </a:xfrm>
        </p:spPr>
        <p:txBody>
          <a:bodyPr>
            <a:noAutofit/>
          </a:bodyPr>
          <a:lstStyle/>
          <a:p>
            <a:pPr eaLnBrk="1" hangingPunct="1">
              <a:lnSpc>
                <a:spcPct val="130000"/>
              </a:lnSpc>
            </a:pPr>
            <a:r>
              <a:rPr lang="en-US" sz="3600" dirty="0" smtClean="0"/>
              <a:t>Target struggling learners (identified by universal screeners)</a:t>
            </a:r>
          </a:p>
          <a:p>
            <a:pPr eaLnBrk="1" hangingPunct="1">
              <a:lnSpc>
                <a:spcPct val="130000"/>
              </a:lnSpc>
            </a:pPr>
            <a:r>
              <a:rPr lang="en-US" sz="3600" dirty="0" smtClean="0"/>
              <a:t>Includes </a:t>
            </a:r>
            <a:r>
              <a:rPr lang="en-US" sz="3600" i="1" dirty="0" smtClean="0"/>
              <a:t>additional</a:t>
            </a:r>
            <a:r>
              <a:rPr lang="en-US" sz="3600" dirty="0" smtClean="0"/>
              <a:t>, targeted instruction</a:t>
            </a:r>
          </a:p>
          <a:p>
            <a:pPr eaLnBrk="1" hangingPunct="1">
              <a:lnSpc>
                <a:spcPct val="130000"/>
              </a:lnSpc>
            </a:pPr>
            <a:r>
              <a:rPr lang="en-US" sz="3600" dirty="0" smtClean="0"/>
              <a:t>Involves frequent progress monitoring to ensure that learning gaps are closing</a:t>
            </a:r>
          </a:p>
          <a:p>
            <a:pPr eaLnBrk="1" hangingPunct="1">
              <a:lnSpc>
                <a:spcPct val="130000"/>
              </a:lnSpc>
            </a:pPr>
            <a:r>
              <a:rPr lang="en-US" sz="3600" dirty="0" smtClean="0"/>
              <a:t>Uses assessment data to inform intervention</a:t>
            </a:r>
          </a:p>
        </p:txBody>
      </p:sp>
      <p:sp>
        <p:nvSpPr>
          <p:cNvPr id="4" name="Slide Number Placeholder 3"/>
          <p:cNvSpPr>
            <a:spLocks noGrp="1"/>
          </p:cNvSpPr>
          <p:nvPr>
            <p:ph type="sldNum" sz="quarter" idx="12"/>
          </p:nvPr>
        </p:nvSpPr>
        <p:spPr/>
        <p:txBody>
          <a:bodyPr>
            <a:normAutofit fontScale="85000" lnSpcReduction="20000"/>
          </a:bodyPr>
          <a:lstStyle/>
          <a:p>
            <a:fld id="{D2E7F87A-39FC-4B46-890A-8AFEFD77C52A}" type="slidenum">
              <a:rPr lang="en-US" smtClean="0"/>
              <a:pPr/>
              <a:t>7</a:t>
            </a:fld>
            <a:endParaRPr lang="en-US"/>
          </a:p>
        </p:txBody>
      </p:sp>
      <p:sp>
        <p:nvSpPr>
          <p:cNvPr id="6" name="Footer Placeholder 4"/>
          <p:cNvSpPr>
            <a:spLocks noGrp="1"/>
          </p:cNvSpPr>
          <p:nvPr>
            <p:ph type="ftr" sz="quarter" idx="11"/>
          </p:nvPr>
        </p:nvSpPr>
        <p:spPr>
          <a:xfrm>
            <a:off x="228600" y="6416675"/>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3" cstate="print"/>
          <a:srcRect/>
          <a:stretch>
            <a:fillRect/>
          </a:stretch>
        </p:blipFill>
        <p:spPr bwMode="auto">
          <a:xfrm>
            <a:off x="-304800" y="-1371600"/>
            <a:ext cx="9448800" cy="11915775"/>
          </a:xfrm>
          <a:prstGeom prst="rect">
            <a:avLst/>
          </a:prstGeom>
          <a:noFill/>
          <a:ln w="9525">
            <a:noFill/>
            <a:miter lim="800000"/>
            <a:headEnd/>
            <a:tailEnd/>
          </a:ln>
        </p:spPr>
      </p:pic>
      <p:sp>
        <p:nvSpPr>
          <p:cNvPr id="29699" name="Rectangle 3"/>
          <p:cNvSpPr>
            <a:spLocks noGrp="1" noChangeArrowheads="1"/>
          </p:cNvSpPr>
          <p:nvPr>
            <p:ph idx="4294967295"/>
          </p:nvPr>
        </p:nvSpPr>
        <p:spPr>
          <a:xfrm rot="21271231">
            <a:off x="1046163" y="514350"/>
            <a:ext cx="8686800" cy="6361113"/>
          </a:xfrm>
        </p:spPr>
        <p:txBody>
          <a:bodyPr/>
          <a:lstStyle/>
          <a:p>
            <a:pPr marL="463550" indent="-463550" eaLnBrk="1" hangingPunct="1">
              <a:lnSpc>
                <a:spcPct val="80000"/>
              </a:lnSpc>
              <a:buFontTx/>
              <a:buNone/>
            </a:pPr>
            <a:r>
              <a:rPr lang="en-US" b="1" smtClean="0"/>
              <a:t>Research-based interventions</a:t>
            </a:r>
          </a:p>
          <a:p>
            <a:pPr marL="463550" indent="-463550" eaLnBrk="1" hangingPunct="1">
              <a:lnSpc>
                <a:spcPct val="80000"/>
              </a:lnSpc>
              <a:buFontTx/>
              <a:buNone/>
            </a:pPr>
            <a:r>
              <a:rPr lang="en-US" b="1" smtClean="0"/>
              <a:t>are NOT</a:t>
            </a:r>
            <a:r>
              <a:rPr lang="en-US" smtClean="0"/>
              <a:t>:</a:t>
            </a:r>
          </a:p>
          <a:p>
            <a:pPr marL="463550" indent="-463550" eaLnBrk="1" hangingPunct="1">
              <a:lnSpc>
                <a:spcPct val="80000"/>
              </a:lnSpc>
              <a:buFontTx/>
              <a:buNone/>
            </a:pPr>
            <a:endParaRPr lang="en-US" sz="1100" smtClean="0"/>
          </a:p>
          <a:p>
            <a:pPr marL="463550" indent="-463550" eaLnBrk="1" hangingPunct="1">
              <a:lnSpc>
                <a:spcPct val="80000"/>
              </a:lnSpc>
              <a:buFont typeface="Tahoma" pitchFamily="-1" charset="0"/>
              <a:buChar char="–"/>
            </a:pPr>
            <a:r>
              <a:rPr lang="en-US" sz="1900" smtClean="0"/>
              <a:t>Reducing assignment length</a:t>
            </a:r>
          </a:p>
          <a:p>
            <a:pPr marL="463550" indent="-463550" eaLnBrk="1" hangingPunct="1">
              <a:lnSpc>
                <a:spcPct val="80000"/>
              </a:lnSpc>
              <a:buFont typeface="Tahoma" pitchFamily="-1" charset="0"/>
              <a:buChar char="–"/>
            </a:pPr>
            <a:r>
              <a:rPr lang="en-US" sz="1900" smtClean="0"/>
              <a:t>Retention</a:t>
            </a:r>
          </a:p>
          <a:p>
            <a:pPr marL="463550" indent="-463550" eaLnBrk="1" hangingPunct="1">
              <a:lnSpc>
                <a:spcPct val="80000"/>
              </a:lnSpc>
              <a:buFont typeface="Tahoma" pitchFamily="-1" charset="0"/>
              <a:buChar char="–"/>
            </a:pPr>
            <a:r>
              <a:rPr lang="en-US" sz="1900" smtClean="0"/>
              <a:t>Referral to special education</a:t>
            </a:r>
          </a:p>
          <a:p>
            <a:pPr marL="463550" indent="-463550" eaLnBrk="1" hangingPunct="1">
              <a:lnSpc>
                <a:spcPct val="80000"/>
              </a:lnSpc>
              <a:buFont typeface="Tahoma" pitchFamily="-1" charset="0"/>
              <a:buChar char="–"/>
            </a:pPr>
            <a:r>
              <a:rPr lang="en-US" sz="1900" smtClean="0"/>
              <a:t>Phone call to parents</a:t>
            </a:r>
          </a:p>
          <a:p>
            <a:pPr marL="463550" indent="-463550" eaLnBrk="1" hangingPunct="1">
              <a:lnSpc>
                <a:spcPct val="80000"/>
              </a:lnSpc>
              <a:buFont typeface="Tahoma" pitchFamily="-1" charset="0"/>
              <a:buChar char="–"/>
            </a:pPr>
            <a:r>
              <a:rPr lang="en-US" sz="1900" smtClean="0"/>
              <a:t>Changing a student’s seat assignment</a:t>
            </a:r>
          </a:p>
          <a:p>
            <a:pPr marL="463550" indent="-463550" eaLnBrk="1" hangingPunct="1">
              <a:lnSpc>
                <a:spcPct val="80000"/>
              </a:lnSpc>
              <a:buFont typeface="Tahoma" pitchFamily="-1" charset="0"/>
              <a:buChar char="–"/>
            </a:pPr>
            <a:r>
              <a:rPr lang="en-US" sz="1900" smtClean="0"/>
              <a:t>Discipline referral</a:t>
            </a:r>
          </a:p>
          <a:p>
            <a:pPr marL="463550" indent="-463550" eaLnBrk="1" hangingPunct="1">
              <a:lnSpc>
                <a:spcPct val="80000"/>
              </a:lnSpc>
              <a:buFont typeface="Tahoma" pitchFamily="-1" charset="0"/>
              <a:buChar char="–"/>
            </a:pPr>
            <a:r>
              <a:rPr lang="en-US" sz="1900" smtClean="0"/>
              <a:t>Small Group*</a:t>
            </a:r>
          </a:p>
          <a:p>
            <a:pPr marL="463550" indent="-463550" eaLnBrk="1" hangingPunct="1">
              <a:lnSpc>
                <a:spcPct val="80000"/>
              </a:lnSpc>
              <a:buFont typeface="Tahoma" pitchFamily="-1" charset="0"/>
              <a:buChar char="–"/>
            </a:pPr>
            <a:r>
              <a:rPr lang="en-US" sz="1900" smtClean="0"/>
              <a:t>One-on-one time* </a:t>
            </a:r>
          </a:p>
          <a:p>
            <a:pPr marL="463550" indent="-463550" eaLnBrk="1" hangingPunct="1">
              <a:lnSpc>
                <a:spcPct val="80000"/>
              </a:lnSpc>
              <a:buFont typeface="Tahoma" pitchFamily="-1" charset="0"/>
              <a:buChar char="–"/>
            </a:pPr>
            <a:r>
              <a:rPr lang="en-US" sz="1900" smtClean="0"/>
              <a:t>Extra time outside the school days*</a:t>
            </a:r>
          </a:p>
          <a:p>
            <a:pPr marL="463550" indent="-463550" eaLnBrk="1" hangingPunct="1">
              <a:lnSpc>
                <a:spcPct val="80000"/>
              </a:lnSpc>
              <a:buFont typeface="Tahoma" pitchFamily="-1" charset="0"/>
              <a:buChar char="–"/>
            </a:pPr>
            <a:r>
              <a:rPr lang="en-US" sz="1900" smtClean="0"/>
              <a:t>Tutorials*</a:t>
            </a:r>
          </a:p>
          <a:p>
            <a:pPr marL="463550" indent="-463550" eaLnBrk="1" hangingPunct="1">
              <a:lnSpc>
                <a:spcPct val="80000"/>
              </a:lnSpc>
              <a:buFont typeface="Tahoma" pitchFamily="-1" charset="0"/>
              <a:buChar char="–"/>
            </a:pPr>
            <a:r>
              <a:rPr lang="en-US" sz="1900" smtClean="0"/>
              <a:t>Additional time to finish assignments</a:t>
            </a:r>
          </a:p>
          <a:p>
            <a:pPr marL="463550" indent="-463550" eaLnBrk="1" hangingPunct="1">
              <a:lnSpc>
                <a:spcPct val="80000"/>
              </a:lnSpc>
              <a:buFont typeface="Tahoma" pitchFamily="-1" charset="0"/>
              <a:buChar char="–"/>
            </a:pPr>
            <a:r>
              <a:rPr lang="en-US" sz="1900" smtClean="0"/>
              <a:t>Sending student to detention</a:t>
            </a:r>
          </a:p>
          <a:p>
            <a:pPr marL="463550" indent="-463550" eaLnBrk="1" hangingPunct="1">
              <a:lnSpc>
                <a:spcPct val="80000"/>
              </a:lnSpc>
              <a:buFont typeface="Tahoma" pitchFamily="-1" charset="0"/>
              <a:buChar char="–"/>
            </a:pPr>
            <a:r>
              <a:rPr lang="en-US" sz="1900" smtClean="0"/>
              <a:t>ISS</a:t>
            </a:r>
          </a:p>
          <a:p>
            <a:pPr marL="463550" indent="-463550" eaLnBrk="1" hangingPunct="1">
              <a:lnSpc>
                <a:spcPct val="80000"/>
              </a:lnSpc>
              <a:buFont typeface="Wingdings" pitchFamily="-1" charset="2"/>
              <a:buNone/>
            </a:pPr>
            <a:endParaRPr lang="en-US" sz="1300" smtClean="0"/>
          </a:p>
          <a:p>
            <a:pPr marL="463550" indent="-463550" eaLnBrk="1" hangingPunct="1">
              <a:lnSpc>
                <a:spcPct val="80000"/>
              </a:lnSpc>
              <a:buFont typeface="Wingdings" pitchFamily="-1" charset="2"/>
              <a:buNone/>
            </a:pPr>
            <a:r>
              <a:rPr lang="en-US" sz="1300" smtClean="0"/>
              <a:t>* These are an </a:t>
            </a:r>
            <a:r>
              <a:rPr lang="en-US" sz="1300" u="sng" smtClean="0"/>
              <a:t>opportunity</a:t>
            </a:r>
            <a:r>
              <a:rPr lang="en-US" sz="1300" smtClean="0"/>
              <a:t> to provide research-based  </a:t>
            </a:r>
          </a:p>
          <a:p>
            <a:pPr marL="463550" indent="-463550" eaLnBrk="1" hangingPunct="1">
              <a:lnSpc>
                <a:spcPct val="80000"/>
              </a:lnSpc>
              <a:buFont typeface="Wingdings" pitchFamily="-1" charset="2"/>
              <a:buNone/>
            </a:pPr>
            <a:r>
              <a:rPr lang="en-US" sz="1300" smtClean="0"/>
              <a:t>interventions, but are NOT the interventions themselves</a:t>
            </a:r>
          </a:p>
        </p:txBody>
      </p:sp>
      <p:sp>
        <p:nvSpPr>
          <p:cNvPr id="4" name="TextBox 3"/>
          <p:cNvSpPr txBox="1">
            <a:spLocks noChangeArrowheads="1"/>
          </p:cNvSpPr>
          <p:nvPr/>
        </p:nvSpPr>
        <p:spPr bwMode="auto">
          <a:xfrm rot="-1770834">
            <a:off x="5029200" y="704850"/>
            <a:ext cx="3851275" cy="1016000"/>
          </a:xfrm>
          <a:prstGeom prst="rect">
            <a:avLst/>
          </a:prstGeom>
          <a:solidFill>
            <a:schemeClr val="tx1"/>
          </a:solidFill>
          <a:ln w="9525">
            <a:noFill/>
            <a:miter lim="800000"/>
            <a:headEnd/>
            <a:tailEnd/>
          </a:ln>
        </p:spPr>
        <p:txBody>
          <a:bodyPr>
            <a:spAutoFit/>
          </a:bodyPr>
          <a:lstStyle/>
          <a:p>
            <a:pPr algn="ctr"/>
            <a:r>
              <a:rPr lang="en-US" sz="6000" b="1">
                <a:solidFill>
                  <a:srgbClr val="FF0000"/>
                </a:solidFill>
              </a:rPr>
              <a:t>Why Not?</a:t>
            </a:r>
          </a:p>
        </p:txBody>
      </p:sp>
      <p:sp>
        <p:nvSpPr>
          <p:cNvPr id="5" name="Slide Number Placeholder 4"/>
          <p:cNvSpPr>
            <a:spLocks noGrp="1"/>
          </p:cNvSpPr>
          <p:nvPr>
            <p:ph type="sldNum" sz="quarter" idx="12"/>
          </p:nvPr>
        </p:nvSpPr>
        <p:spPr/>
        <p:txBody>
          <a:bodyPr/>
          <a:lstStyle/>
          <a:p>
            <a:fld id="{D2E7F87A-39FC-4B46-890A-8AFEFD77C52A}"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r="27875"/>
          <a:stretch>
            <a:fillRect/>
          </a:stretch>
        </p:blipFill>
        <p:spPr bwMode="auto">
          <a:xfrm>
            <a:off x="76200" y="1371600"/>
            <a:ext cx="2819400" cy="2824163"/>
          </a:xfrm>
          <a:prstGeom prst="rect">
            <a:avLst/>
          </a:prstGeom>
          <a:noFill/>
          <a:ln w="9525">
            <a:noFill/>
            <a:miter lim="800000"/>
            <a:headEnd/>
            <a:tailEnd/>
          </a:ln>
        </p:spPr>
      </p:pic>
      <p:sp>
        <p:nvSpPr>
          <p:cNvPr id="33795" name="Rectangle 3"/>
          <p:cNvSpPr>
            <a:spLocks noGrp="1" noChangeArrowheads="1"/>
          </p:cNvSpPr>
          <p:nvPr>
            <p:ph idx="4294967295"/>
          </p:nvPr>
        </p:nvSpPr>
        <p:spPr>
          <a:xfrm>
            <a:off x="2895600" y="762000"/>
            <a:ext cx="6172200" cy="5105400"/>
          </a:xfrm>
        </p:spPr>
        <p:txBody>
          <a:bodyPr>
            <a:noAutofit/>
          </a:bodyPr>
          <a:lstStyle/>
          <a:p>
            <a:pPr algn="ctr" eaLnBrk="1" hangingPunct="1">
              <a:lnSpc>
                <a:spcPct val="90000"/>
              </a:lnSpc>
              <a:buFontTx/>
              <a:buNone/>
            </a:pPr>
            <a:r>
              <a:rPr lang="en-US" sz="4800" dirty="0" smtClean="0"/>
              <a:t>Thoughts…</a:t>
            </a:r>
          </a:p>
          <a:p>
            <a:pPr lvl="1" eaLnBrk="1" hangingPunct="1">
              <a:lnSpc>
                <a:spcPct val="90000"/>
              </a:lnSpc>
              <a:buFont typeface="Wingdings" pitchFamily="-1" charset="2"/>
              <a:buNone/>
            </a:pPr>
            <a:endParaRPr lang="en-US" sz="1100" dirty="0" smtClean="0"/>
          </a:p>
          <a:p>
            <a:pPr>
              <a:lnSpc>
                <a:spcPct val="90000"/>
              </a:lnSpc>
              <a:buFont typeface="Arial" charset="0"/>
              <a:buChar char="•"/>
            </a:pPr>
            <a:r>
              <a:rPr lang="en-US" sz="3600" dirty="0" smtClean="0"/>
              <a:t>What makes an intervention a high-quality/research based intervention?</a:t>
            </a:r>
          </a:p>
          <a:p>
            <a:pPr>
              <a:lnSpc>
                <a:spcPct val="90000"/>
              </a:lnSpc>
              <a:buFont typeface="Wingdings" pitchFamily="-1" charset="2"/>
              <a:buNone/>
            </a:pPr>
            <a:endParaRPr lang="en-US" sz="3600" dirty="0" smtClean="0"/>
          </a:p>
          <a:p>
            <a:pPr>
              <a:lnSpc>
                <a:spcPct val="90000"/>
              </a:lnSpc>
              <a:buFont typeface="Arial" charset="0"/>
              <a:buChar char="•"/>
            </a:pPr>
            <a:r>
              <a:rPr lang="en-US" sz="3600" dirty="0" smtClean="0"/>
              <a:t>What does it mean to implement an intervention with fidelity?</a:t>
            </a:r>
          </a:p>
          <a:p>
            <a:pPr>
              <a:lnSpc>
                <a:spcPct val="90000"/>
              </a:lnSpc>
              <a:buFont typeface="Wingdings" pitchFamily="-1" charset="2"/>
              <a:buNone/>
            </a:pPr>
            <a:endParaRPr lang="en-US" sz="3600" dirty="0" smtClean="0"/>
          </a:p>
        </p:txBody>
      </p:sp>
      <p:sp>
        <p:nvSpPr>
          <p:cNvPr id="4" name="Slide Number Placeholder 3"/>
          <p:cNvSpPr>
            <a:spLocks noGrp="1"/>
          </p:cNvSpPr>
          <p:nvPr>
            <p:ph type="sldNum" sz="quarter" idx="12"/>
          </p:nvPr>
        </p:nvSpPr>
        <p:spPr/>
        <p:txBody>
          <a:bodyPr/>
          <a:lstStyle/>
          <a:p>
            <a:fld id="{D2E7F87A-39FC-4B46-890A-8AFEFD77C52A}" type="slidenum">
              <a:rPr lang="en-US" smtClean="0"/>
              <a:pPr/>
              <a:t>9</a:t>
            </a:fld>
            <a:endParaRPr lang="en-US"/>
          </a:p>
        </p:txBody>
      </p:sp>
      <p:sp>
        <p:nvSpPr>
          <p:cNvPr id="6" name="Footer Placeholder 4"/>
          <p:cNvSpPr>
            <a:spLocks noGrp="1"/>
          </p:cNvSpPr>
          <p:nvPr>
            <p:ph type="ftr" sz="quarter" idx="11"/>
          </p:nvPr>
        </p:nvSpPr>
        <p:spPr>
          <a:xfrm>
            <a:off x="381000" y="6416675"/>
            <a:ext cx="8610600" cy="365125"/>
          </a:xfrm>
        </p:spPr>
        <p:txBody>
          <a:bodyPr/>
          <a:lstStyle/>
          <a:p>
            <a:pPr algn="l"/>
            <a:r>
              <a:rPr lang="en-US" dirty="0" smtClean="0"/>
              <a:t>Seguin ISD Curriculum and Instruction Department 					August 2015</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1796</TotalTime>
  <Words>1313</Words>
  <Application>Microsoft Office PowerPoint</Application>
  <PresentationFormat>On-screen Show (4:3)</PresentationFormat>
  <Paragraphs>186</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RTI:  Multi-tiered system of support (MTSS)</vt:lpstr>
      <vt:lpstr>Essential Component of RtI: Multi-Tiered System of Support</vt:lpstr>
      <vt:lpstr>Multi-Tiered System of Support: Public Health &amp; Disease Prevention</vt:lpstr>
      <vt:lpstr>Slide 4</vt:lpstr>
      <vt:lpstr>Key Elements of Tier 1 Instruction</vt:lpstr>
      <vt:lpstr>Remember:  Tier 1 MUST be in place in order for Tier 2 and Tier 3 to be effective</vt:lpstr>
      <vt:lpstr>What are high-quality interventions?</vt:lpstr>
      <vt:lpstr>Slide 8</vt:lpstr>
      <vt:lpstr>Slide 9</vt:lpstr>
      <vt:lpstr>High-Quality Tier II Intervention…</vt:lpstr>
      <vt:lpstr>How does Tier II intervention differ from Tier I instruction?</vt:lpstr>
      <vt:lpstr>Do struggling learners receiving Tier III continue to receive Tier II intervention?</vt:lpstr>
      <vt:lpstr>Slide 13</vt:lpstr>
      <vt:lpstr>RtI calls for a shift in thinking…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Tier 1 Instruction:  Effective Implementation of RtI and PBIS</dc:title>
  <dc:creator>apape</dc:creator>
  <cp:lastModifiedBy>apape</cp:lastModifiedBy>
  <cp:revision>403</cp:revision>
  <dcterms:created xsi:type="dcterms:W3CDTF">2014-06-05T13:26:30Z</dcterms:created>
  <dcterms:modified xsi:type="dcterms:W3CDTF">2015-09-18T21:41:50Z</dcterms:modified>
</cp:coreProperties>
</file>